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2" r:id="rId4"/>
  </p:sldMasterIdLst>
  <p:notesMasterIdLst>
    <p:notesMasterId r:id="rId15"/>
  </p:notesMasterIdLst>
  <p:sldIdLst>
    <p:sldId id="269" r:id="rId5"/>
    <p:sldId id="447" r:id="rId6"/>
    <p:sldId id="449" r:id="rId7"/>
    <p:sldId id="451" r:id="rId8"/>
    <p:sldId id="453" r:id="rId9"/>
    <p:sldId id="454" r:id="rId10"/>
    <p:sldId id="455" r:id="rId11"/>
    <p:sldId id="456" r:id="rId12"/>
    <p:sldId id="458" r:id="rId13"/>
    <p:sldId id="457" r:id="rId14"/>
  </p:sldIdLst>
  <p:sldSz cx="12192000" cy="6858000"/>
  <p:notesSz cx="6858000" cy="9144000"/>
  <p:embeddedFontLst>
    <p:embeddedFont>
      <p:font typeface="Aktiv Grotesk" panose="020B0504020202020204" pitchFamily="34" charset="0"/>
      <p:regular r:id="rId16"/>
    </p:embeddedFont>
    <p:embeddedFont>
      <p:font typeface="Aktiv Grotesk Cd Light" panose="020B0406020203020204" pitchFamily="34" charset="0"/>
      <p:regular r:id="rId17"/>
    </p:embeddedFont>
    <p:embeddedFont>
      <p:font typeface="Aktiv Grotesk Cd Medium" panose="020B0606020203020204" pitchFamily="34" charset="0"/>
      <p:regular r:id="rId18"/>
    </p:embeddedFont>
    <p:embeddedFont>
      <p:font typeface="Bebas Neue Bold" panose="020B0606020202050201" pitchFamily="34" charset="0"/>
      <p:bold r:id="rId19"/>
    </p:embeddedFont>
    <p:embeddedFont>
      <p:font typeface="Bebas Neue Regular" panose="00000500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93AE57-0901-4DC6-B686-C650B2F5D7AF}">
          <p14:sldIdLst>
            <p14:sldId id="269"/>
            <p14:sldId id="447"/>
            <p14:sldId id="449"/>
            <p14:sldId id="451"/>
            <p14:sldId id="453"/>
            <p14:sldId id="454"/>
            <p14:sldId id="455"/>
            <p14:sldId id="456"/>
            <p14:sldId id="458"/>
            <p14:sldId id="4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1B1B1B"/>
    <a:srgbClr val="262626"/>
    <a:srgbClr val="EF3E32"/>
    <a:srgbClr val="F1BF5B"/>
    <a:srgbClr val="808080"/>
    <a:srgbClr val="DEE0E1"/>
    <a:srgbClr val="F89A3C"/>
    <a:srgbClr val="A14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233" autoAdjust="0"/>
  </p:normalViewPr>
  <p:slideViewPr>
    <p:cSldViewPr snapToGrid="0">
      <p:cViewPr varScale="1">
        <p:scale>
          <a:sx n="102" d="100"/>
          <a:sy n="102" d="100"/>
        </p:scale>
        <p:origin x="12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FF90-D621-4D60-9558-4D6A2737881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D9B88-76E6-4A2A-9E94-E56EEBAD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12192000" cy="6981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" y="3910162"/>
            <a:ext cx="1226760" cy="2338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76200" y="0"/>
            <a:ext cx="12268200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 flipH="1">
            <a:off x="2362201" y="4343400"/>
            <a:ext cx="9905999" cy="26091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4217552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595" y="1019486"/>
            <a:ext cx="1760405" cy="100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375569"/>
            <a:ext cx="10356850" cy="1795462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6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12192000" cy="6981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" y="3910162"/>
            <a:ext cx="1226760" cy="2338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76200" y="0"/>
            <a:ext cx="12268200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2362201" y="4343400"/>
            <a:ext cx="9905999" cy="26091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4217552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595" y="1019486"/>
            <a:ext cx="1760405" cy="100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375569"/>
            <a:ext cx="10356850" cy="1795462"/>
          </a:xfrm>
        </p:spPr>
        <p:txBody>
          <a:bodyPr anchor="ctr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2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12192000" cy="6981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" y="3910162"/>
            <a:ext cx="1226760" cy="2338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76200" y="0"/>
            <a:ext cx="12268200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2362201" y="4343400"/>
            <a:ext cx="9905999" cy="26091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4217552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595" y="1019486"/>
            <a:ext cx="1760405" cy="100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375569"/>
            <a:ext cx="10356850" cy="1795462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1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12192000" cy="6981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" y="3910162"/>
            <a:ext cx="1226760" cy="2338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76200" y="0"/>
            <a:ext cx="12268200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2362201" y="4343400"/>
            <a:ext cx="9905999" cy="26091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4217552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595" y="1019486"/>
            <a:ext cx="1760405" cy="100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375569"/>
            <a:ext cx="10356850" cy="1795462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6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Warm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91200" y="3852286"/>
            <a:ext cx="5556250" cy="19018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791200" y="5781100"/>
            <a:ext cx="5556250" cy="10007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749447" y="182562"/>
            <a:ext cx="10633934" cy="6761163"/>
            <a:chOff x="-749447" y="182562"/>
            <a:chExt cx="10633934" cy="6761163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3807534" y="2036697"/>
              <a:ext cx="3888264" cy="2929513"/>
            </a:xfrm>
            <a:prstGeom prst="line">
              <a:avLst/>
            </a:prstGeom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6300" y="529251"/>
              <a:ext cx="1360033" cy="1591378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 flipH="1" flipV="1">
              <a:off x="-749447" y="5669561"/>
              <a:ext cx="4450081" cy="1198775"/>
            </a:xfrm>
            <a:prstGeom prst="line">
              <a:avLst/>
            </a:prstGeom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84143" y="5810663"/>
              <a:ext cx="1503882" cy="1133062"/>
            </a:xfrm>
            <a:prstGeom prst="line">
              <a:avLst/>
            </a:prstGeom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9036334" y="402488"/>
              <a:ext cx="848153" cy="639020"/>
            </a:xfrm>
            <a:prstGeom prst="line">
              <a:avLst/>
            </a:prstGeom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772" y="182562"/>
              <a:ext cx="3394175" cy="632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9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91200" y="3852286"/>
            <a:ext cx="5556250" cy="19018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791200" y="5781100"/>
            <a:ext cx="5556250" cy="10007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749447" y="182562"/>
            <a:ext cx="10633934" cy="6761163"/>
            <a:chOff x="-749447" y="182562"/>
            <a:chExt cx="10633934" cy="6761163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3807534" y="2036697"/>
              <a:ext cx="3888264" cy="2929513"/>
            </a:xfrm>
            <a:prstGeom prst="line">
              <a:avLst/>
            </a:prstGeom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6300" y="529251"/>
              <a:ext cx="1360033" cy="1591378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 flipH="1" flipV="1">
              <a:off x="-749447" y="5669561"/>
              <a:ext cx="4450081" cy="1198775"/>
            </a:xfrm>
            <a:prstGeom prst="line">
              <a:avLst/>
            </a:prstGeom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84143" y="5810663"/>
              <a:ext cx="1503882" cy="1133062"/>
            </a:xfrm>
            <a:prstGeom prst="line">
              <a:avLst/>
            </a:prstGeom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9036334" y="402488"/>
              <a:ext cx="848153" cy="639020"/>
            </a:xfrm>
            <a:prstGeom prst="line">
              <a:avLst/>
            </a:prstGeom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772" y="182562"/>
              <a:ext cx="3394175" cy="632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179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V="1">
            <a:off x="3784384" y="2059847"/>
            <a:ext cx="3888264" cy="2929513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 flipV="1">
            <a:off x="-749447" y="5669561"/>
            <a:ext cx="4450081" cy="1198775"/>
          </a:xfrm>
          <a:prstGeom prst="line">
            <a:avLst/>
          </a:prstGeom>
          <a:ln w="285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1093668" y="5801138"/>
            <a:ext cx="1503882" cy="1133062"/>
          </a:xfrm>
          <a:prstGeom prst="line">
            <a:avLst/>
          </a:prstGeom>
          <a:ln w="285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036334" y="402488"/>
            <a:ext cx="848153" cy="63902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514" y="523447"/>
            <a:ext cx="1365820" cy="159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75" y="402488"/>
            <a:ext cx="3250984" cy="60577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791200" y="3852286"/>
            <a:ext cx="5556250" cy="1901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D8D8C9"/>
                </a:solidFill>
              </a:rPr>
              <a:t>Click to edit Master title style</a:t>
            </a:r>
            <a:endParaRPr lang="en-US" dirty="0">
              <a:solidFill>
                <a:srgbClr val="D8D8C9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791200" y="5781100"/>
            <a:ext cx="5556250" cy="10007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0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03237"/>
            <a:ext cx="94487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5625"/>
            <a:ext cx="9448799" cy="4351338"/>
          </a:xfrm>
        </p:spPr>
        <p:txBody>
          <a:bodyPr/>
          <a:lstStyle>
            <a:lvl2pPr>
              <a:lnSpc>
                <a:spcPct val="100000"/>
              </a:lnSpc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Bebas Neue Regular" panose="00000500000000000000" pitchFamily="2" charset="0"/>
              <a:buChar char="»"/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4pPr>
            <a:lvl5pPr marL="2057400" indent="-228600">
              <a:lnSpc>
                <a:spcPct val="100000"/>
              </a:lnSpc>
              <a:buClr>
                <a:schemeClr val="accent1"/>
              </a:buClr>
              <a:buFont typeface="Aktiv Grotesk Cd Medium" panose="020B0606020203020204" pitchFamily="34" charset="0"/>
              <a:buChar char="–"/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8688" y="-37306"/>
            <a:ext cx="422312" cy="365125"/>
          </a:xfrm>
        </p:spPr>
        <p:txBody>
          <a:bodyPr/>
          <a:lstStyle>
            <a:lvl1pPr>
              <a:defRPr>
                <a:latin typeface="Aktiv Grotesk Cd Light" panose="020B0406020203020204" pitchFamily="34" charset="0"/>
                <a:cs typeface="Aktiv Grotesk Cd Light" panose="020B0406020203020204" pitchFamily="34" charset="0"/>
              </a:defRPr>
            </a:lvl1pPr>
          </a:lstStyle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673141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6200000" flipH="1">
            <a:off x="-645284" y="2794793"/>
            <a:ext cx="2914120" cy="1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73133" y="6717242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38668" y="2108201"/>
            <a:ext cx="678433" cy="13496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" y="3843868"/>
            <a:ext cx="1444977" cy="296333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8" y="392575"/>
            <a:ext cx="772962" cy="904445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419" y="6504486"/>
            <a:ext cx="4114800" cy="365125"/>
          </a:xfrm>
        </p:spPr>
        <p:txBody>
          <a:bodyPr/>
          <a:lstStyle/>
          <a:p>
            <a:pPr algn="l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</p:spTree>
    <p:extLst>
      <p:ext uri="{BB962C8B-B14F-4D97-AF65-F5344CB8AC3E}">
        <p14:creationId xmlns:p14="http://schemas.microsoft.com/office/powerpoint/2010/main" val="13175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53400" y="0"/>
            <a:ext cx="4038600" cy="686961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5181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46000" y="533400"/>
            <a:ext cx="3417400" cy="1981200"/>
          </a:xfrm>
        </p:spPr>
        <p:txBody>
          <a:bodyPr/>
          <a:lstStyle>
            <a:lvl1pPr marL="0" indent="0">
              <a:buNone/>
              <a:defRPr sz="3600">
                <a:solidFill>
                  <a:schemeClr val="accent4"/>
                </a:solidFill>
              </a:defRPr>
            </a:lvl1pPr>
            <a:lvl2pPr marL="292100" indent="-228600"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45419" y="65044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673133" y="6717242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506200" y="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673141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16200000" flipH="1">
            <a:off x="-645284" y="2794793"/>
            <a:ext cx="2914120" cy="1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8668" y="2108201"/>
            <a:ext cx="678433" cy="13496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" y="3843868"/>
            <a:ext cx="1444977" cy="296333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8" y="392575"/>
            <a:ext cx="772962" cy="904445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half" idx="10"/>
          </p:nvPr>
        </p:nvSpPr>
        <p:spPr>
          <a:xfrm>
            <a:off x="8546000" y="3981949"/>
            <a:ext cx="3417400" cy="1981200"/>
          </a:xfrm>
        </p:spPr>
        <p:txBody>
          <a:bodyPr/>
          <a:lstStyle>
            <a:lvl1pPr marL="0" indent="0">
              <a:buNone/>
              <a:defRPr sz="4000" b="0">
                <a:solidFill>
                  <a:schemeClr val="accent4"/>
                </a:solidFill>
                <a:latin typeface="Bebas Neue Regular" panose="00000500000000000000" pitchFamily="2" charset="0"/>
              </a:defRPr>
            </a:lvl1pPr>
            <a:lvl2pPr marL="228600" indent="-228600"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64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622" y="2514600"/>
            <a:ext cx="5486400" cy="3778249"/>
          </a:xfrm>
        </p:spPr>
        <p:txBody>
          <a:bodyPr/>
          <a:lstStyle>
            <a:lvl1pPr>
              <a:defRPr b="0">
                <a:latin typeface="Bebas Neue Bold" panose="020B0606020202050201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5322" y="-19050"/>
            <a:ext cx="7543800" cy="1931213"/>
          </a:xfrm>
          <a:prstGeom prst="rect">
            <a:avLst/>
          </a:prstGeom>
        </p:spPr>
      </p:pic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0" y="-24104"/>
            <a:ext cx="8839200" cy="1915043"/>
          </a:xfrm>
          <a:custGeom>
            <a:avLst/>
            <a:gdLst>
              <a:gd name="connsiteX0" fmla="*/ 0 w 8839200"/>
              <a:gd name="connsiteY0" fmla="*/ 0 h 1915043"/>
              <a:gd name="connsiteX1" fmla="*/ 8839200 w 8839200"/>
              <a:gd name="connsiteY1" fmla="*/ 0 h 1915043"/>
              <a:gd name="connsiteX2" fmla="*/ 8839200 w 8839200"/>
              <a:gd name="connsiteY2" fmla="*/ 1915043 h 1915043"/>
              <a:gd name="connsiteX3" fmla="*/ 0 w 8839200"/>
              <a:gd name="connsiteY3" fmla="*/ 1915043 h 1915043"/>
              <a:gd name="connsiteX4" fmla="*/ 0 w 8839200"/>
              <a:gd name="connsiteY4" fmla="*/ 0 h 1915043"/>
              <a:gd name="connsiteX0" fmla="*/ 0 w 8839200"/>
              <a:gd name="connsiteY0" fmla="*/ 0 h 1915043"/>
              <a:gd name="connsiteX1" fmla="*/ 8839200 w 8839200"/>
              <a:gd name="connsiteY1" fmla="*/ 0 h 1915043"/>
              <a:gd name="connsiteX2" fmla="*/ 8824686 w 8839200"/>
              <a:gd name="connsiteY2" fmla="*/ 24104 h 1915043"/>
              <a:gd name="connsiteX3" fmla="*/ 8839200 w 8839200"/>
              <a:gd name="connsiteY3" fmla="*/ 1915043 h 1915043"/>
              <a:gd name="connsiteX4" fmla="*/ 0 w 8839200"/>
              <a:gd name="connsiteY4" fmla="*/ 1915043 h 1915043"/>
              <a:gd name="connsiteX5" fmla="*/ 0 w 8839200"/>
              <a:gd name="connsiteY5" fmla="*/ 0 h 1915043"/>
              <a:gd name="connsiteX0" fmla="*/ 0 w 8839200"/>
              <a:gd name="connsiteY0" fmla="*/ 0 h 1915043"/>
              <a:gd name="connsiteX1" fmla="*/ 8839200 w 8839200"/>
              <a:gd name="connsiteY1" fmla="*/ 0 h 1915043"/>
              <a:gd name="connsiteX2" fmla="*/ 7474857 w 8839200"/>
              <a:gd name="connsiteY2" fmla="*/ 1301361 h 1915043"/>
              <a:gd name="connsiteX3" fmla="*/ 8839200 w 8839200"/>
              <a:gd name="connsiteY3" fmla="*/ 1915043 h 1915043"/>
              <a:gd name="connsiteX4" fmla="*/ 0 w 8839200"/>
              <a:gd name="connsiteY4" fmla="*/ 1915043 h 1915043"/>
              <a:gd name="connsiteX5" fmla="*/ 0 w 8839200"/>
              <a:gd name="connsiteY5" fmla="*/ 0 h 19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9200" h="1915043">
                <a:moveTo>
                  <a:pt x="0" y="0"/>
                </a:moveTo>
                <a:lnTo>
                  <a:pt x="8839200" y="0"/>
                </a:lnTo>
                <a:lnTo>
                  <a:pt x="7474857" y="1301361"/>
                </a:lnTo>
                <a:lnTo>
                  <a:pt x="8839200" y="1915043"/>
                </a:lnTo>
                <a:lnTo>
                  <a:pt x="0" y="19150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lIns="4572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Bebas Neue Bold" panose="020B0606020202050201" pitchFamily="34" charset="0"/>
              <a:buNone/>
              <a:defRPr sz="2800" b="1" kern="1200" baseline="0">
                <a:solidFill>
                  <a:schemeClr val="tx1"/>
                </a:solidFill>
                <a:latin typeface="Bebas Neue Regular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Char char="⁄"/>
              <a:defRPr sz="2400" kern="120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BF5B">
                  <a:lumMod val="75000"/>
                </a:srgbClr>
              </a:buClr>
            </a:pP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stCxn id="10" idx="3"/>
          </p:cNvCxnSpPr>
          <p:nvPr userDrawn="1"/>
        </p:nvCxnSpPr>
        <p:spPr>
          <a:xfrm flipH="1" flipV="1">
            <a:off x="4572000" y="-24104"/>
            <a:ext cx="4267200" cy="1915043"/>
          </a:xfrm>
          <a:prstGeom prst="line">
            <a:avLst/>
          </a:prstGeom>
          <a:ln w="3175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700022" y="-159657"/>
            <a:ext cx="2255292" cy="2169941"/>
          </a:xfrm>
          <a:prstGeom prst="line">
            <a:avLst/>
          </a:prstGeom>
          <a:ln w="3175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860044"/>
            <a:ext cx="12573000" cy="410590"/>
          </a:xfrm>
          <a:solidFill>
            <a:schemeClr val="accent1"/>
          </a:solidFill>
        </p:spPr>
        <p:txBody>
          <a:bodyPr lIns="457200" anchor="ctr">
            <a:normAutofit/>
          </a:bodyPr>
          <a:lstStyle>
            <a:lvl1pPr marL="0" indent="0">
              <a:buNone/>
              <a:defRPr b="0">
                <a:solidFill>
                  <a:schemeClr val="tx1"/>
                </a:solidFill>
                <a:latin typeface="Bebas Neue Bold" panose="020B0606020202050201" pitchFamily="34" charset="0"/>
              </a:defRPr>
            </a:lvl1pPr>
          </a:lstStyle>
          <a:p>
            <a:endParaRPr lang="en-US" sz="2000">
              <a:latin typeface="Bebas Neue Bold" panose="020B0606020202050201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1201400" y="2936747"/>
            <a:ext cx="772962" cy="3921253"/>
            <a:chOff x="11125200" y="2936747"/>
            <a:chExt cx="772962" cy="392125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5200" y="5572555"/>
              <a:ext cx="772962" cy="904445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11566147" y="2936747"/>
              <a:ext cx="1" cy="2503302"/>
            </a:xfrm>
            <a:prstGeom prst="line">
              <a:avLst/>
            </a:prstGeom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09500" y="4662713"/>
              <a:ext cx="678433" cy="134965"/>
            </a:xfrm>
            <a:prstGeom prst="line">
              <a:avLst/>
            </a:prstGeom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395582" y="3356104"/>
              <a:ext cx="366431" cy="72896"/>
            </a:xfrm>
            <a:prstGeom prst="line">
              <a:avLst/>
            </a:prstGeom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1373040" y="6717241"/>
              <a:ext cx="279400" cy="2117"/>
            </a:xfrm>
            <a:prstGeom prst="line">
              <a:avLst/>
            </a:prstGeom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22" y="228601"/>
            <a:ext cx="10515600" cy="15121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022" y="6555740"/>
            <a:ext cx="422312" cy="365125"/>
          </a:xfrm>
        </p:spPr>
        <p:txBody>
          <a:bodyPr/>
          <a:lstStyle/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>
            <a:off x="338381" y="6732482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621" y="2514600"/>
            <a:ext cx="9142321" cy="3778249"/>
          </a:xfrm>
        </p:spPr>
        <p:txBody>
          <a:bodyPr/>
          <a:lstStyle>
            <a:lvl1pPr>
              <a:defRPr b="0">
                <a:latin typeface="Bebas Neue Bold" panose="020B0606020202050201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5322" y="-19050"/>
            <a:ext cx="7543800" cy="1931213"/>
          </a:xfrm>
          <a:prstGeom prst="rect">
            <a:avLst/>
          </a:prstGeom>
        </p:spPr>
      </p:pic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0" y="-24104"/>
            <a:ext cx="8839200" cy="1915043"/>
          </a:xfrm>
          <a:custGeom>
            <a:avLst/>
            <a:gdLst>
              <a:gd name="connsiteX0" fmla="*/ 0 w 8839200"/>
              <a:gd name="connsiteY0" fmla="*/ 0 h 1915043"/>
              <a:gd name="connsiteX1" fmla="*/ 8839200 w 8839200"/>
              <a:gd name="connsiteY1" fmla="*/ 0 h 1915043"/>
              <a:gd name="connsiteX2" fmla="*/ 8839200 w 8839200"/>
              <a:gd name="connsiteY2" fmla="*/ 1915043 h 1915043"/>
              <a:gd name="connsiteX3" fmla="*/ 0 w 8839200"/>
              <a:gd name="connsiteY3" fmla="*/ 1915043 h 1915043"/>
              <a:gd name="connsiteX4" fmla="*/ 0 w 8839200"/>
              <a:gd name="connsiteY4" fmla="*/ 0 h 1915043"/>
              <a:gd name="connsiteX0" fmla="*/ 0 w 8839200"/>
              <a:gd name="connsiteY0" fmla="*/ 0 h 1915043"/>
              <a:gd name="connsiteX1" fmla="*/ 8839200 w 8839200"/>
              <a:gd name="connsiteY1" fmla="*/ 0 h 1915043"/>
              <a:gd name="connsiteX2" fmla="*/ 8824686 w 8839200"/>
              <a:gd name="connsiteY2" fmla="*/ 24104 h 1915043"/>
              <a:gd name="connsiteX3" fmla="*/ 8839200 w 8839200"/>
              <a:gd name="connsiteY3" fmla="*/ 1915043 h 1915043"/>
              <a:gd name="connsiteX4" fmla="*/ 0 w 8839200"/>
              <a:gd name="connsiteY4" fmla="*/ 1915043 h 1915043"/>
              <a:gd name="connsiteX5" fmla="*/ 0 w 8839200"/>
              <a:gd name="connsiteY5" fmla="*/ 0 h 1915043"/>
              <a:gd name="connsiteX0" fmla="*/ 0 w 8839200"/>
              <a:gd name="connsiteY0" fmla="*/ 0 h 1915043"/>
              <a:gd name="connsiteX1" fmla="*/ 8839200 w 8839200"/>
              <a:gd name="connsiteY1" fmla="*/ 0 h 1915043"/>
              <a:gd name="connsiteX2" fmla="*/ 7474857 w 8839200"/>
              <a:gd name="connsiteY2" fmla="*/ 1301361 h 1915043"/>
              <a:gd name="connsiteX3" fmla="*/ 8839200 w 8839200"/>
              <a:gd name="connsiteY3" fmla="*/ 1915043 h 1915043"/>
              <a:gd name="connsiteX4" fmla="*/ 0 w 8839200"/>
              <a:gd name="connsiteY4" fmla="*/ 1915043 h 1915043"/>
              <a:gd name="connsiteX5" fmla="*/ 0 w 8839200"/>
              <a:gd name="connsiteY5" fmla="*/ 0 h 19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9200" h="1915043">
                <a:moveTo>
                  <a:pt x="0" y="0"/>
                </a:moveTo>
                <a:lnTo>
                  <a:pt x="8839200" y="0"/>
                </a:lnTo>
                <a:lnTo>
                  <a:pt x="7474857" y="1301361"/>
                </a:lnTo>
                <a:lnTo>
                  <a:pt x="8839200" y="1915043"/>
                </a:lnTo>
                <a:lnTo>
                  <a:pt x="0" y="191504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lIns="4572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SzPct val="109000"/>
              <a:buFont typeface="Bebas Neue Bold" panose="020B0606020202050201" pitchFamily="34" charset="0"/>
              <a:buNone/>
              <a:defRPr sz="2800" b="1" kern="1200" baseline="0">
                <a:solidFill>
                  <a:schemeClr val="tx1"/>
                </a:solidFill>
                <a:latin typeface="Bebas Neue Regular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Bebas Neue Bold" panose="020B0606020202050201" pitchFamily="34" charset="0"/>
              <a:buChar char="⁄"/>
              <a:defRPr sz="2400" kern="120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Bebas Neue 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BF5B">
                  <a:lumMod val="75000"/>
                </a:srgbClr>
              </a:buClr>
            </a:pPr>
            <a:endParaRPr lang="en-US" sz="4800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>
            <a:stCxn id="10" idx="3"/>
          </p:cNvCxnSpPr>
          <p:nvPr userDrawn="1"/>
        </p:nvCxnSpPr>
        <p:spPr>
          <a:xfrm flipH="1" flipV="1">
            <a:off x="4572000" y="-24104"/>
            <a:ext cx="4267200" cy="191504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700022" y="-232229"/>
            <a:ext cx="2327864" cy="224251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860044"/>
            <a:ext cx="12573000" cy="410590"/>
          </a:xfrm>
          <a:solidFill>
            <a:schemeClr val="accent1"/>
          </a:solidFill>
        </p:spPr>
        <p:txBody>
          <a:bodyPr lIns="457200" anchor="ctr">
            <a:normAutofit/>
          </a:bodyPr>
          <a:lstStyle>
            <a:lvl1pPr marL="0" indent="0">
              <a:buNone/>
              <a:defRPr b="0">
                <a:solidFill>
                  <a:schemeClr val="bg1"/>
                </a:solidFill>
                <a:latin typeface="Bebas Neue Bold" panose="020B0606020202050201" pitchFamily="34" charset="0"/>
              </a:defRPr>
            </a:lvl1pPr>
          </a:lstStyle>
          <a:p>
            <a:endParaRPr lang="en-US" sz="2000">
              <a:latin typeface="Bebas Neue Bold" panose="020B0606020202050201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1201400" y="2936747"/>
            <a:ext cx="772962" cy="3921253"/>
            <a:chOff x="11125200" y="2936747"/>
            <a:chExt cx="772962" cy="392125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5200" y="5572555"/>
              <a:ext cx="772962" cy="904445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11566147" y="2936747"/>
              <a:ext cx="1" cy="2503302"/>
            </a:xfrm>
            <a:prstGeom prst="line">
              <a:avLst/>
            </a:prstGeom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09500" y="4662713"/>
              <a:ext cx="678433" cy="134965"/>
            </a:xfrm>
            <a:prstGeom prst="line">
              <a:avLst/>
            </a:prstGeom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395582" y="3356104"/>
              <a:ext cx="366431" cy="72896"/>
            </a:xfrm>
            <a:prstGeom prst="line">
              <a:avLst/>
            </a:prstGeom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1373040" y="6717241"/>
              <a:ext cx="279400" cy="2117"/>
            </a:xfrm>
            <a:prstGeom prst="line">
              <a:avLst/>
            </a:prstGeom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22" y="228601"/>
            <a:ext cx="10515600" cy="15121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022" y="6555740"/>
            <a:ext cx="422312" cy="365125"/>
          </a:xfrm>
        </p:spPr>
        <p:txBody>
          <a:bodyPr/>
          <a:lstStyle/>
          <a:p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>
            <a:off x="338381" y="6732482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7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9AAEA8-6171-4797-B71C-ACF76F357950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1B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4217552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260" y="1218854"/>
            <a:ext cx="8865349" cy="2210145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F85A3E-7EEE-4169-997D-1A1F90BE0AB2}"/>
              </a:ext>
            </a:extLst>
          </p:cNvPr>
          <p:cNvCxnSpPr/>
          <p:nvPr userDrawn="1"/>
        </p:nvCxnSpPr>
        <p:spPr>
          <a:xfrm>
            <a:off x="-101600" y="1998133"/>
            <a:ext cx="8782756" cy="5373511"/>
          </a:xfrm>
          <a:prstGeom prst="line">
            <a:avLst/>
          </a:prstGeom>
          <a:ln w="3175">
            <a:solidFill>
              <a:schemeClr val="tx1">
                <a:lumMod val="65000"/>
                <a:alpha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B83982-3E9B-4889-BE01-8410FA7C5AAE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4667" y="1427584"/>
            <a:ext cx="11074401" cy="5580109"/>
          </a:xfrm>
          <a:prstGeom prst="line">
            <a:avLst/>
          </a:prstGeom>
          <a:ln w="3175">
            <a:solidFill>
              <a:schemeClr val="tx1">
                <a:lumMod val="65000"/>
                <a:alpha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F92374-33D9-4D3E-9D4E-A42D737942E3}"/>
              </a:ext>
            </a:extLst>
          </p:cNvPr>
          <p:cNvCxnSpPr>
            <a:cxnSpLocks/>
          </p:cNvCxnSpPr>
          <p:nvPr userDrawn="1"/>
        </p:nvCxnSpPr>
        <p:spPr>
          <a:xfrm>
            <a:off x="10814756" y="-358423"/>
            <a:ext cx="112890" cy="7574845"/>
          </a:xfrm>
          <a:prstGeom prst="line">
            <a:avLst/>
          </a:prstGeom>
          <a:ln w="3175">
            <a:solidFill>
              <a:schemeClr val="tx1">
                <a:lumMod val="65000"/>
                <a:alpha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B951F28-1838-4AD1-912E-AC014D74A4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01" y="942392"/>
            <a:ext cx="1422560" cy="27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91200" y="1709738"/>
            <a:ext cx="55562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89463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4312"/>
            <a:ext cx="3394175" cy="6324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Cool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709738"/>
            <a:ext cx="5556250" cy="285273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89463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18" y="214312"/>
            <a:ext cx="3382738" cy="63246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Warm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709738"/>
            <a:ext cx="5556250" cy="285273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89463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18" y="214312"/>
            <a:ext cx="3382738" cy="63246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709738"/>
            <a:ext cx="555625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89463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18" y="214312"/>
            <a:ext cx="3382738" cy="63246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Black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709738"/>
            <a:ext cx="555625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89463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18" y="214312"/>
            <a:ext cx="3382738" cy="63246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709738"/>
            <a:ext cx="55562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89463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4312"/>
            <a:ext cx="3394175" cy="63246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06200" y="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709738"/>
            <a:ext cx="555625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1200" y="4589463"/>
            <a:ext cx="5556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18" y="214312"/>
            <a:ext cx="3382738" cy="63246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519113" y="423863"/>
            <a:ext cx="11207750" cy="6032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22514" y="1143000"/>
            <a:ext cx="5816599" cy="202763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5486400" cy="20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4391025"/>
            <a:ext cx="1226760" cy="233823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9113" y="6456363"/>
            <a:ext cx="4114800" cy="365125"/>
          </a:xfrm>
        </p:spPr>
        <p:txBody>
          <a:bodyPr/>
          <a:lstStyle/>
          <a:p>
            <a:pPr algn="l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</p:spTree>
    <p:extLst>
      <p:ext uri="{BB962C8B-B14F-4D97-AF65-F5344CB8AC3E}">
        <p14:creationId xmlns:p14="http://schemas.microsoft.com/office/powerpoint/2010/main" val="11236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arm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5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2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-Black Top-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0EA10B-8515-488B-96F1-F307A55915DE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1B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EE83F6-231F-43F9-9E26-BB4E5DFFA2DE}"/>
              </a:ext>
            </a:extLst>
          </p:cNvPr>
          <p:cNvCxnSpPr/>
          <p:nvPr userDrawn="1"/>
        </p:nvCxnSpPr>
        <p:spPr>
          <a:xfrm>
            <a:off x="-101600" y="1998133"/>
            <a:ext cx="8782756" cy="5373511"/>
          </a:xfrm>
          <a:prstGeom prst="line">
            <a:avLst/>
          </a:prstGeom>
          <a:ln w="3175">
            <a:solidFill>
              <a:schemeClr val="tx1">
                <a:lumMod val="65000"/>
                <a:alpha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5DBC04-28D3-4562-A3EF-E5C5D6DB0005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4667" y="1427584"/>
            <a:ext cx="11074401" cy="5580109"/>
          </a:xfrm>
          <a:prstGeom prst="line">
            <a:avLst/>
          </a:prstGeom>
          <a:ln w="3175">
            <a:solidFill>
              <a:schemeClr val="tx1">
                <a:lumMod val="65000"/>
                <a:alpha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3056EA-E13F-4068-95A2-E158E13A5214}"/>
              </a:ext>
            </a:extLst>
          </p:cNvPr>
          <p:cNvCxnSpPr>
            <a:cxnSpLocks/>
          </p:cNvCxnSpPr>
          <p:nvPr userDrawn="1"/>
        </p:nvCxnSpPr>
        <p:spPr>
          <a:xfrm>
            <a:off x="10814756" y="-358423"/>
            <a:ext cx="112890" cy="7574845"/>
          </a:xfrm>
          <a:prstGeom prst="line">
            <a:avLst/>
          </a:prstGeom>
          <a:ln w="3175">
            <a:solidFill>
              <a:schemeClr val="tx1">
                <a:lumMod val="65000"/>
                <a:alpha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65" y="217908"/>
            <a:ext cx="94488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  <a:latin typeface="Bebas Neue Bold" panose="020B060602020205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465" y="1712167"/>
            <a:ext cx="8601075" cy="5001903"/>
          </a:xfrm>
        </p:spPr>
        <p:txBody>
          <a:bodyPr/>
          <a:lstStyle>
            <a:lvl1pPr>
              <a:buClr>
                <a:schemeClr val="accent1"/>
              </a:buClr>
              <a:defRPr b="0" baseline="0">
                <a:solidFill>
                  <a:schemeClr val="accent4"/>
                </a:solidFill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1pPr>
            <a:lvl2pPr>
              <a:defRPr>
                <a:solidFill>
                  <a:schemeClr val="tx1"/>
                </a:solidFill>
                <a:latin typeface="Aktiv Grotesk Cd Light" panose="020B0406020203020204" pitchFamily="34" charset="0"/>
                <a:cs typeface="Aktiv Grotesk Cd Light" panose="020B0406020203020204" pitchFamily="34" charset="0"/>
              </a:defRPr>
            </a:lvl2pPr>
            <a:lvl3pPr marL="1143000" indent="-228600">
              <a:buClr>
                <a:schemeClr val="accent1"/>
              </a:buClr>
              <a:buFont typeface="Aktiv Grotesk Cd Medium" panose="020B0606020203020204" pitchFamily="34" charset="0"/>
              <a:buChar char="»"/>
              <a:defRPr>
                <a:solidFill>
                  <a:schemeClr val="tx1"/>
                </a:solidFill>
                <a:latin typeface="Aktiv Grotesk Cd Light" panose="020B0406020203020204" pitchFamily="34" charset="0"/>
                <a:cs typeface="Aktiv Grotesk Cd Light" panose="020B0406020203020204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Aktiv Grotesk Cd Light" panose="020B0406020203020204" pitchFamily="34" charset="0"/>
                <a:cs typeface="Aktiv Grotesk Cd Light" panose="020B0406020203020204" pitchFamily="34" charset="0"/>
              </a:defRPr>
            </a:lvl4pPr>
            <a:lvl5pPr marL="2057400" indent="-228600">
              <a:buClr>
                <a:schemeClr val="accent1"/>
              </a:buClr>
              <a:buFont typeface="Aktiv Grotesk Cd Medium" panose="020B0606020203020204" pitchFamily="34" charset="0"/>
              <a:buChar char="–"/>
              <a:defRPr>
                <a:solidFill>
                  <a:schemeClr val="tx1"/>
                </a:solidFill>
                <a:latin typeface="Aktiv Grotesk Cd Light" panose="020B0406020203020204" pitchFamily="34" charset="0"/>
                <a:cs typeface="Aktiv Grotesk Cd Light" panose="020B0406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5925" y="6559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ktiv Grotesk Cd Light" panose="020B0406020203020204" pitchFamily="34" charset="0"/>
                <a:cs typeface="Aktiv Grotesk Cd Light" panose="020B0406020203020204" pitchFamily="34" charset="0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October 10, 2022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3382-70B4-4FE0-8811-D6336A7FD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6C0D7-379B-431A-A7EB-A24420E09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3C50D-6E0B-46D7-ABF8-9F6CC0D1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64-035F-4EB2-BAF0-C3A0961785A0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C9627-A489-4033-BD83-CEAC9D97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289BA-74C4-4E9D-BEEE-8E7801A7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365C-4107-4726-BEFB-F33025D2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ack Top-Warm Grey-les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6620827"/>
            <a:ext cx="12191998" cy="237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9029"/>
            <a:ext cx="12191999" cy="1162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94488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524" y="1306534"/>
            <a:ext cx="8601075" cy="500190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Bebas Neue Bold" panose="020B0606020202050201" pitchFamily="34" charset="0"/>
              </a:defRPr>
            </a:lvl1pPr>
            <a:lvl2pPr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2pPr>
            <a:lvl3pPr marL="1143000" indent="-228600">
              <a:buClr>
                <a:schemeClr val="accent1"/>
              </a:buClr>
              <a:buFont typeface="Aktiv Grotesk Cd Medium" panose="020B0606020203020204" pitchFamily="34" charset="0"/>
              <a:buChar char="»"/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3pPr>
            <a:lvl4pPr>
              <a:buClr>
                <a:schemeClr val="accent1"/>
              </a:buClr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4pPr>
            <a:lvl5pPr marL="2057400" indent="-228600">
              <a:buClr>
                <a:schemeClr val="accent1"/>
              </a:buClr>
              <a:buFont typeface="Aktiv Grotesk Cd Medium" panose="020B0606020203020204" pitchFamily="34" charset="0"/>
              <a:buChar char="–"/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214648"/>
            <a:ext cx="611468" cy="7154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5925" y="6559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ktiv Grotesk Cd Light" panose="020B0406020203020204" pitchFamily="34" charset="0"/>
                <a:cs typeface="Aktiv Grotesk Cd Light" panose="020B0406020203020204" pitchFamily="34" charset="0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ack Top-White-less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6620827"/>
            <a:ext cx="12191998" cy="237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9029"/>
            <a:ext cx="12191999" cy="1162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1282"/>
            <a:ext cx="94488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524" y="1306534"/>
            <a:ext cx="8601075" cy="500190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Bebas Neue Bold" panose="020B0606020202050201" pitchFamily="34" charset="0"/>
              </a:defRPr>
            </a:lvl1pPr>
            <a:lvl2pPr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2pPr>
            <a:lvl3pPr marL="1143000" indent="-228600">
              <a:buClr>
                <a:schemeClr val="accent1"/>
              </a:buClr>
              <a:buFont typeface="Aktiv Grotesk Cd Medium" panose="020B0606020203020204" pitchFamily="34" charset="0"/>
              <a:buChar char="»"/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3pPr>
            <a:lvl4pPr>
              <a:buClr>
                <a:schemeClr val="accent1"/>
              </a:buClr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4pPr>
            <a:lvl5pPr marL="2057400" indent="-228600">
              <a:buClr>
                <a:schemeClr val="accent1"/>
              </a:buClr>
              <a:buFont typeface="Aktiv Grotesk Cd Medium" panose="020B0606020203020204" pitchFamily="34" charset="0"/>
              <a:buChar char="–"/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214648"/>
            <a:ext cx="611468" cy="7154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5925" y="6559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ktiv Grotesk Cd Light" panose="020B0406020203020204" pitchFamily="34" charset="0"/>
                <a:cs typeface="Aktiv Grotesk Cd Light" panose="020B0406020203020204" pitchFamily="34" charset="0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-Black Top-Warm Grey-Mo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6620827"/>
            <a:ext cx="12191998" cy="237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9029"/>
            <a:ext cx="12191999" cy="1162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94488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524" y="1306534"/>
            <a:ext cx="8601075" cy="5001903"/>
          </a:xfrm>
        </p:spPr>
        <p:txBody>
          <a:bodyPr/>
          <a:lstStyle>
            <a:lvl1pPr>
              <a:defRPr b="0" baseline="0">
                <a:solidFill>
                  <a:schemeClr val="accent3"/>
                </a:solidFill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1pPr>
            <a:lvl2pPr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2pPr>
            <a:lvl3pPr marL="1143000" indent="-228600">
              <a:buClr>
                <a:schemeClr val="accent1"/>
              </a:buClr>
              <a:buFont typeface="Aktiv Grotesk Cd Medium" panose="020B0606020203020204" pitchFamily="34" charset="0"/>
              <a:buChar char="»"/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3pPr>
            <a:lvl4pPr>
              <a:buClr>
                <a:schemeClr val="accent1"/>
              </a:buClr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4pPr>
            <a:lvl5pPr marL="2057400" indent="-228600">
              <a:buClr>
                <a:schemeClr val="accent1"/>
              </a:buClr>
              <a:buFont typeface="Aktiv Grotesk Cd Medium" panose="020B0606020203020204" pitchFamily="34" charset="0"/>
              <a:buChar char="–"/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214648"/>
            <a:ext cx="611468" cy="7154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5925" y="6559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ktiv Grotesk Cd Light" panose="020B0406020203020204" pitchFamily="34" charset="0"/>
                <a:cs typeface="Aktiv Grotesk Cd Light" panose="020B0406020203020204" pitchFamily="34" charset="0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-Black Top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6620827"/>
            <a:ext cx="12191998" cy="237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9029"/>
            <a:ext cx="12191999" cy="1162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1282"/>
            <a:ext cx="94488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524" y="1306534"/>
            <a:ext cx="8601075" cy="5001903"/>
          </a:xfrm>
        </p:spPr>
        <p:txBody>
          <a:bodyPr/>
          <a:lstStyle>
            <a:lvl1pPr>
              <a:defRPr b="0" baseline="0">
                <a:solidFill>
                  <a:schemeClr val="accent3"/>
                </a:solidFill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1pPr>
            <a:lvl2pPr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2pPr>
            <a:lvl3pPr marL="1143000" indent="-228600">
              <a:buClr>
                <a:schemeClr val="accent1"/>
              </a:buClr>
              <a:buFont typeface="Aktiv Grotesk Cd Medium" panose="020B0606020203020204" pitchFamily="34" charset="0"/>
              <a:buChar char="»"/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3pPr>
            <a:lvl4pPr>
              <a:buClr>
                <a:schemeClr val="accent1"/>
              </a:buClr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4pPr>
            <a:lvl5pPr marL="2057400" indent="-228600">
              <a:buClr>
                <a:schemeClr val="accent1"/>
              </a:buClr>
              <a:buFont typeface="Aktiv Grotesk Cd Medium" panose="020B0606020203020204" pitchFamily="34" charset="0"/>
              <a:buChar char="–"/>
              <a:defRPr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214648"/>
            <a:ext cx="611468" cy="7154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5925" y="6559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ktiv Grotesk Cd Light" panose="020B0406020203020204" pitchFamily="34" charset="0"/>
                <a:cs typeface="Aktiv Grotesk Cd Light" panose="020B0406020203020204" pitchFamily="34" charset="0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03237"/>
            <a:ext cx="94487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5625"/>
            <a:ext cx="9448799" cy="4351338"/>
          </a:xfrm>
        </p:spPr>
        <p:txBody>
          <a:bodyPr/>
          <a:lstStyle>
            <a:lvl1pPr>
              <a:defRPr sz="2800">
                <a:latin typeface="Aktiv Grotesk Cd Medium" panose="020B0606020203020204" pitchFamily="34" charset="0"/>
                <a:cs typeface="Aktiv Grotesk Cd Medium" panose="020B0606020203020204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673141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6200000" flipH="1">
            <a:off x="-645284" y="2794793"/>
            <a:ext cx="2914120" cy="1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73133" y="6717242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38668" y="2108201"/>
            <a:ext cx="678433" cy="13496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" y="3843868"/>
            <a:ext cx="1444977" cy="296333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8" y="392575"/>
            <a:ext cx="772962" cy="90444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419" y="6504486"/>
            <a:ext cx="4114800" cy="365125"/>
          </a:xfrm>
        </p:spPr>
        <p:txBody>
          <a:bodyPr/>
          <a:lstStyle/>
          <a:p>
            <a:pPr algn="l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</p:spTree>
    <p:extLst>
      <p:ext uri="{BB962C8B-B14F-4D97-AF65-F5344CB8AC3E}">
        <p14:creationId xmlns:p14="http://schemas.microsoft.com/office/powerpoint/2010/main" val="42901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03237"/>
            <a:ext cx="94487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1" y="2362199"/>
            <a:ext cx="7315200" cy="3814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baseline="0"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styles- for text in paragraph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673141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6200000" flipH="1">
            <a:off x="-645284" y="2794793"/>
            <a:ext cx="2914120" cy="1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73133" y="6717242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11250047" y="139436"/>
            <a:ext cx="279400" cy="211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38668" y="2108201"/>
            <a:ext cx="678433" cy="13496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" y="3843868"/>
            <a:ext cx="1444977" cy="296333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8" y="392575"/>
            <a:ext cx="772962" cy="90444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0"/>
            <a:ext cx="533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419" y="6504486"/>
            <a:ext cx="4114800" cy="365125"/>
          </a:xfrm>
        </p:spPr>
        <p:txBody>
          <a:bodyPr/>
          <a:lstStyle/>
          <a:p>
            <a:pPr algn="l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</p:spTree>
    <p:extLst>
      <p:ext uri="{BB962C8B-B14F-4D97-AF65-F5344CB8AC3E}">
        <p14:creationId xmlns:p14="http://schemas.microsoft.com/office/powerpoint/2010/main" val="12225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AC8FB5B-DE77-A848-B62D-87B5967F8AB1}" type="datetime4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October 10, 2022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473A46">
                    <a:tint val="75000"/>
                  </a:srgbClr>
                </a:solidFill>
              </a:rPr>
              <a:t>RESPEC.COM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6D49DD1-3A17-B747-8967-BAD7A27AA35C}" type="slidenum">
              <a:rPr lang="en-US" smtClean="0">
                <a:solidFill>
                  <a:srgbClr val="473A46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473A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78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744" r:id="rId2"/>
    <p:sldLayoutId id="2147483746" r:id="rId3"/>
    <p:sldLayoutId id="2147483692" r:id="rId4"/>
    <p:sldLayoutId id="2147483693" r:id="rId5"/>
    <p:sldLayoutId id="2147483749" r:id="rId6"/>
    <p:sldLayoutId id="2147483750" r:id="rId7"/>
    <p:sldLayoutId id="2147483732" r:id="rId8"/>
    <p:sldLayoutId id="2147483733" r:id="rId9"/>
    <p:sldLayoutId id="2147483687" r:id="rId10"/>
    <p:sldLayoutId id="2147483688" r:id="rId11"/>
    <p:sldLayoutId id="2147483689" r:id="rId12"/>
    <p:sldLayoutId id="2147483683" r:id="rId13"/>
    <p:sldLayoutId id="2147483684" r:id="rId14"/>
    <p:sldLayoutId id="2147483685" r:id="rId15"/>
    <p:sldLayoutId id="2147483691" r:id="rId16"/>
    <p:sldLayoutId id="2147483736" r:id="rId17"/>
    <p:sldLayoutId id="2147483728" r:id="rId18"/>
    <p:sldLayoutId id="2147483731" r:id="rId19"/>
    <p:sldLayoutId id="2147483704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37" r:id="rId27"/>
    <p:sldLayoutId id="2147483700" r:id="rId28"/>
    <p:sldLayoutId id="2147483701" r:id="rId29"/>
    <p:sldLayoutId id="2147483743" r:id="rId30"/>
    <p:sldLayoutId id="2147483748" r:id="rId3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>
            <a:lumMod val="75000"/>
          </a:schemeClr>
        </a:buClr>
        <a:buSzPct val="109000"/>
        <a:buFont typeface="Bebas Neue Bold" panose="020B0606020202050201" pitchFamily="34" charset="0"/>
        <a:buChar char="›"/>
        <a:defRPr sz="2800" b="1" kern="1200" baseline="0">
          <a:solidFill>
            <a:schemeClr val="accent3"/>
          </a:solidFill>
          <a:latin typeface="Bebas Neue Bold" panose="020B0606020202050201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Bebas Neue Bold" panose="020B0606020202050201" pitchFamily="34" charset="0"/>
        <a:buChar char="⁄"/>
        <a:defRPr sz="2400" kern="1200">
          <a:solidFill>
            <a:schemeClr val="accent3"/>
          </a:solidFill>
          <a:latin typeface="Aktiv Grotesk Cd Medium" panose="020B0606020203020204" pitchFamily="34" charset="0"/>
          <a:ea typeface="+mn-ea"/>
          <a:cs typeface="Aktiv Grotesk Cd Medium" panose="020B0606020203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Bebas Neue Regular" panose="00000500000000000000" pitchFamily="2" charset="0"/>
        <a:buChar char="»"/>
        <a:defRPr sz="2000" kern="1200">
          <a:solidFill>
            <a:schemeClr val="accent3"/>
          </a:solidFill>
          <a:latin typeface="Aktiv Grotesk Cd Medium" panose="020B0606020203020204" pitchFamily="34" charset="0"/>
          <a:ea typeface="+mn-ea"/>
          <a:cs typeface="Aktiv Grotesk Cd Medium" panose="020B0606020203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Bebas Neue Regular" panose="00000500000000000000" pitchFamily="2" charset="0"/>
        <a:buChar char="•"/>
        <a:defRPr sz="1800" kern="1200">
          <a:solidFill>
            <a:schemeClr val="accent3"/>
          </a:solidFill>
          <a:latin typeface="Aktiv Grotesk Cd Medium" panose="020B0606020203020204" pitchFamily="34" charset="0"/>
          <a:ea typeface="+mn-ea"/>
          <a:cs typeface="Aktiv Grotesk Cd Medium" panose="020B0606020203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ktiv Grotesk Cd Medium" panose="020B0606020203020204" pitchFamily="34" charset="0"/>
        <a:buChar char="–"/>
        <a:defRPr sz="1800" kern="1200">
          <a:solidFill>
            <a:schemeClr val="accent3"/>
          </a:solidFill>
          <a:latin typeface="Aktiv Grotesk Cd Medium" panose="020B0606020203020204" pitchFamily="34" charset="0"/>
          <a:ea typeface="+mn-ea"/>
          <a:cs typeface="Aktiv Grotesk Cd Medium" panose="020B0606020203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09800" y="4367213"/>
            <a:ext cx="5556250" cy="1500187"/>
          </a:xfrm>
        </p:spPr>
        <p:txBody>
          <a:bodyPr>
            <a:normAutofit/>
          </a:bodyPr>
          <a:lstStyle/>
          <a:p>
            <a:r>
              <a:rPr lang="en-US" dirty="0"/>
              <a:t>City of Castroville, Texas </a:t>
            </a:r>
          </a:p>
          <a:p>
            <a:r>
              <a:rPr lang="en-US" sz="1400" dirty="0"/>
              <a:t>Planning and Zoning Commission</a:t>
            </a:r>
          </a:p>
          <a:p>
            <a:r>
              <a:rPr lang="en-US" dirty="0"/>
              <a:t>October 12, 2022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481138"/>
            <a:ext cx="10356850" cy="1795462"/>
          </a:xfrm>
        </p:spPr>
        <p:txBody>
          <a:bodyPr lIns="0" rIns="0" anchor="ctr">
            <a:normAutofit fontScale="90000"/>
          </a:bodyPr>
          <a:lstStyle/>
          <a:p>
            <a:r>
              <a:rPr lang="en-US" sz="7200" dirty="0"/>
              <a:t>RESPEC</a:t>
            </a:r>
            <a:br>
              <a:rPr lang="en-US" dirty="0"/>
            </a:br>
            <a:r>
              <a:rPr lang="en-US" sz="3600" dirty="0"/>
              <a:t>Proposed Updates to water and </a:t>
            </a:r>
            <a:br>
              <a:rPr lang="en-US" sz="3600" dirty="0"/>
            </a:br>
            <a:r>
              <a:rPr lang="en-US" sz="3600" dirty="0"/>
              <a:t>sewer impact fees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" t="-1592" r="-1895" b="-1743"/>
          <a:stretch/>
        </p:blipFill>
        <p:spPr>
          <a:xfrm>
            <a:off x="8004936" y="738605"/>
            <a:ext cx="3241240" cy="328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10332566" y="6317664"/>
            <a:ext cx="2438400" cy="35165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0" i="0" kern="800" spc="60">
                <a:solidFill>
                  <a:srgbClr val="FFFFFF"/>
                </a:solidFill>
                <a:latin typeface="Bebas Neue Book"/>
                <a:ea typeface="+mn-ea"/>
                <a:cs typeface="Bebas Neue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0">
                <a:solidFill>
                  <a:schemeClr val="tx1"/>
                </a:solidFill>
                <a:latin typeface="+mj-lt"/>
              </a:rPr>
              <a:t>RESPEC.COM</a:t>
            </a:r>
            <a:endParaRPr lang="en-US" sz="2800" spc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582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09800" y="4367213"/>
            <a:ext cx="5556250" cy="1500187"/>
          </a:xfrm>
        </p:spPr>
        <p:txBody>
          <a:bodyPr>
            <a:normAutofit/>
          </a:bodyPr>
          <a:lstStyle/>
          <a:p>
            <a:r>
              <a:rPr lang="en-US" dirty="0"/>
              <a:t>City of Castroville, Texas </a:t>
            </a:r>
          </a:p>
          <a:p>
            <a:r>
              <a:rPr lang="en-US" sz="1400" dirty="0"/>
              <a:t>Planning and Zoning Commission</a:t>
            </a:r>
          </a:p>
          <a:p>
            <a:r>
              <a:rPr lang="en-US" dirty="0"/>
              <a:t>October 12, 2022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481138"/>
            <a:ext cx="10356850" cy="1795462"/>
          </a:xfrm>
        </p:spPr>
        <p:txBody>
          <a:bodyPr lIns="0" rIns="0" anchor="ctr">
            <a:normAutofit fontScale="90000"/>
          </a:bodyPr>
          <a:lstStyle/>
          <a:p>
            <a:r>
              <a:rPr lang="en-US" sz="7200" dirty="0"/>
              <a:t>RESPEC</a:t>
            </a:r>
            <a:br>
              <a:rPr lang="en-US" dirty="0"/>
            </a:br>
            <a:r>
              <a:rPr lang="en-US" sz="3600" dirty="0"/>
              <a:t>Proposed Updates to water and </a:t>
            </a:r>
            <a:br>
              <a:rPr lang="en-US" sz="3600" dirty="0"/>
            </a:br>
            <a:r>
              <a:rPr lang="en-US" sz="3600" dirty="0"/>
              <a:t>sewer impact fees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" t="-1592" r="-1895" b="-1743"/>
          <a:stretch/>
        </p:blipFill>
        <p:spPr>
          <a:xfrm>
            <a:off x="8004936" y="738605"/>
            <a:ext cx="3241240" cy="328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10332566" y="6317664"/>
            <a:ext cx="2438400" cy="35165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b="0" i="0" kern="800" spc="60">
                <a:solidFill>
                  <a:srgbClr val="FFFFFF"/>
                </a:solidFill>
                <a:latin typeface="Bebas Neue Book"/>
                <a:ea typeface="+mn-ea"/>
                <a:cs typeface="Bebas Neue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8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 Bold"/>
                <a:ea typeface="+mn-ea"/>
              </a:rPr>
              <a:t>RESPEC.COM</a:t>
            </a:r>
          </a:p>
        </p:txBody>
      </p:sp>
    </p:spTree>
    <p:extLst>
      <p:ext uri="{BB962C8B-B14F-4D97-AF65-F5344CB8AC3E}">
        <p14:creationId xmlns:p14="http://schemas.microsoft.com/office/powerpoint/2010/main" val="242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D291-FBFD-4089-AB84-66D82EBC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DBC59-F0E5-4F29-A74D-C3CEF68DE2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endParaRPr lang="en-US" dirty="0">
              <a:solidFill>
                <a:schemeClr val="accent4"/>
              </a:solidFill>
              <a:latin typeface="Aktiv Grotesk Cd Medium" panose="020B0606020203020204" pitchFamily="34" charset="0"/>
              <a:cs typeface="Aktiv Grotesk Cd Medium" panose="020B0606020203020204" pitchFamily="34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Aktiv Grotesk Cd Medium" panose="020B0606020203020204" pitchFamily="34" charset="0"/>
                <a:cs typeface="Aktiv Grotesk Cd Medium" panose="020B0606020203020204" pitchFamily="34" charset="0"/>
              </a:rPr>
              <a:t>What are Impact </a:t>
            </a:r>
            <a:r>
              <a:rPr lang="en-US" dirty="0"/>
              <a:t>Fees</a:t>
            </a:r>
          </a:p>
          <a:p>
            <a:r>
              <a:rPr lang="en-US" dirty="0"/>
              <a:t>Growth Projections</a:t>
            </a:r>
            <a:endParaRPr lang="en-US" dirty="0">
              <a:solidFill>
                <a:schemeClr val="accent4"/>
              </a:solidFill>
              <a:latin typeface="Aktiv Grotesk Cd Medium" panose="020B0606020203020204" pitchFamily="34" charset="0"/>
              <a:cs typeface="Aktiv Grotesk Cd Medium" panose="020B0606020203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accent4"/>
                </a:solidFill>
                <a:latin typeface="Aktiv Grotesk Cd Medium" panose="020B0606020203020204" pitchFamily="34" charset="0"/>
                <a:cs typeface="Aktiv Grotesk Cd Medium" panose="020B0606020203020204" pitchFamily="34" charset="0"/>
              </a:rPr>
              <a:t>Current Impact Fees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accent4"/>
                </a:solidFill>
                <a:latin typeface="Aktiv Grotesk Cd Medium" panose="020B0606020203020204" pitchFamily="34" charset="0"/>
                <a:cs typeface="Aktiv Grotesk Cd Medium" panose="020B0606020203020204" pitchFamily="34" charset="0"/>
              </a:rPr>
              <a:t>Current Debt Load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accent4"/>
                </a:solidFill>
                <a:latin typeface="Aktiv Grotesk Cd Medium" panose="020B0606020203020204" pitchFamily="34" charset="0"/>
                <a:cs typeface="Aktiv Grotesk Cd Medium" panose="020B0606020203020204" pitchFamily="34" charset="0"/>
              </a:rPr>
              <a:t>Proposed Capital Improvements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accent4"/>
                </a:solidFill>
                <a:latin typeface="Aktiv Grotesk Cd Medium" panose="020B0606020203020204" pitchFamily="34" charset="0"/>
                <a:cs typeface="Aktiv Grotesk Cd Medium" panose="020B0606020203020204" pitchFamily="34" charset="0"/>
              </a:rPr>
              <a:t>Proposed Impact Fees</a:t>
            </a:r>
          </a:p>
          <a:p>
            <a:pPr>
              <a:buClr>
                <a:schemeClr val="accent1"/>
              </a:buClr>
            </a:pPr>
            <a:r>
              <a:rPr lang="en-US" dirty="0"/>
              <a:t>Impact Fees in nearby utilities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62AB2-828F-4F59-8FE1-B935057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4D6DC-E51B-4657-95A0-DDBC5B6E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022F-EA2A-428A-AC2A-248AD77CA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4" y="1306534"/>
            <a:ext cx="11524956" cy="50019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Chapter 395 of the Local Government Code</a:t>
            </a:r>
          </a:p>
          <a:p>
            <a:r>
              <a:rPr lang="en-US" dirty="0"/>
              <a:t>"Impact fee" </a:t>
            </a:r>
          </a:p>
          <a:p>
            <a:pPr lvl="1"/>
            <a:r>
              <a:rPr lang="en-US" dirty="0"/>
              <a:t>A</a:t>
            </a:r>
            <a:r>
              <a:rPr lang="en-US" dirty="0">
                <a:solidFill>
                  <a:schemeClr val="accent3"/>
                </a:solidFill>
              </a:rPr>
              <a:t> charge or assessment imposed … against new development to generate revenue for funding or recouping the costs of capital improvements or facility expansions necessitated by and attributable to the new development.  Includes amortized charges, lump-sum charges, capital recovery fees, contributions in aid of construction, and any other fee that functions as described by this definition.</a:t>
            </a:r>
          </a:p>
          <a:p>
            <a:r>
              <a:rPr lang="en-US" dirty="0"/>
              <a:t>Does not Include:</a:t>
            </a:r>
          </a:p>
          <a:p>
            <a:pPr lvl="1"/>
            <a:r>
              <a:rPr lang="en-US" dirty="0"/>
              <a:t>Land for Public Parks</a:t>
            </a:r>
          </a:p>
          <a:p>
            <a:pPr lvl="1"/>
            <a:r>
              <a:rPr lang="en-US" dirty="0"/>
              <a:t>Dedicated ROW or easements</a:t>
            </a:r>
          </a:p>
          <a:p>
            <a:pPr lvl="1"/>
            <a:r>
              <a:rPr lang="en-US" dirty="0"/>
              <a:t>Lot or acreage fees to be placed in trust for the purposes of reimbursing developers for oversizing or constructing mains</a:t>
            </a:r>
          </a:p>
          <a:p>
            <a:pPr lvl="1"/>
            <a:r>
              <a:rPr lang="en-US" dirty="0"/>
              <a:t>Other pro-rata fees for reimbursement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80140-D3B5-4635-A695-EBF179E0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598F-C523-48A8-8F7A-3E460374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Impact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89D3-0081-4EF9-9C48-BC3243D07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Impact fees are assessed “per LUE”</a:t>
            </a:r>
          </a:p>
          <a:p>
            <a:r>
              <a:rPr lang="en-US" dirty="0"/>
              <a:t>LUE: Living Unit Equivalent - typical flow that would be produced by a single family residence (SFR) located in a typical subdivision.</a:t>
            </a:r>
          </a:p>
          <a:p>
            <a:r>
              <a:rPr lang="en-US" dirty="0"/>
              <a:t>Establishes an equivalency unit for types of developments other than single family residences (Apartments, Commercial, Industrial,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Current Impact Fees</a:t>
            </a:r>
          </a:p>
          <a:p>
            <a:pPr lvl="1"/>
            <a:r>
              <a:rPr lang="en-US" dirty="0"/>
              <a:t>Water - $2,995.90 / LUE</a:t>
            </a:r>
          </a:p>
          <a:p>
            <a:pPr lvl="1"/>
            <a:r>
              <a:rPr lang="en-US" dirty="0"/>
              <a:t>Sewer - $3,817.96 / LUE</a:t>
            </a:r>
          </a:p>
          <a:p>
            <a:pPr lvl="1"/>
            <a:r>
              <a:rPr lang="en-US" dirty="0"/>
              <a:t>Total - $6,812.96 / 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4B5BB-4CC4-47C8-BC05-92E4C37E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AF53-BA42-016E-1160-7B0F3FCC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Projections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29577A-73F9-233C-5F2C-9C2B4F5F7E0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7187614"/>
              </p:ext>
            </p:extLst>
          </p:nvPr>
        </p:nvGraphicFramePr>
        <p:xfrm>
          <a:off x="2205873" y="1786807"/>
          <a:ext cx="8050491" cy="4128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809">
                  <a:extLst>
                    <a:ext uri="{9D8B030D-6E8A-4147-A177-3AD203B41FA5}">
                      <a16:colId xmlns:a16="http://schemas.microsoft.com/office/drawing/2014/main" val="2954513165"/>
                    </a:ext>
                  </a:extLst>
                </a:gridCol>
                <a:gridCol w="1091850">
                  <a:extLst>
                    <a:ext uri="{9D8B030D-6E8A-4147-A177-3AD203B41FA5}">
                      <a16:colId xmlns:a16="http://schemas.microsoft.com/office/drawing/2014/main" val="4059981180"/>
                    </a:ext>
                  </a:extLst>
                </a:gridCol>
                <a:gridCol w="1091850">
                  <a:extLst>
                    <a:ext uri="{9D8B030D-6E8A-4147-A177-3AD203B41FA5}">
                      <a16:colId xmlns:a16="http://schemas.microsoft.com/office/drawing/2014/main" val="4022666367"/>
                    </a:ext>
                  </a:extLst>
                </a:gridCol>
                <a:gridCol w="1091850">
                  <a:extLst>
                    <a:ext uri="{9D8B030D-6E8A-4147-A177-3AD203B41FA5}">
                      <a16:colId xmlns:a16="http://schemas.microsoft.com/office/drawing/2014/main" val="3539363464"/>
                    </a:ext>
                  </a:extLst>
                </a:gridCol>
                <a:gridCol w="1091850">
                  <a:extLst>
                    <a:ext uri="{9D8B030D-6E8A-4147-A177-3AD203B41FA5}">
                      <a16:colId xmlns:a16="http://schemas.microsoft.com/office/drawing/2014/main" val="1918577197"/>
                    </a:ext>
                  </a:extLst>
                </a:gridCol>
                <a:gridCol w="1091850">
                  <a:extLst>
                    <a:ext uri="{9D8B030D-6E8A-4147-A177-3AD203B41FA5}">
                      <a16:colId xmlns:a16="http://schemas.microsoft.com/office/drawing/2014/main" val="2765897310"/>
                    </a:ext>
                  </a:extLst>
                </a:gridCol>
                <a:gridCol w="700432">
                  <a:extLst>
                    <a:ext uri="{9D8B030D-6E8A-4147-A177-3AD203B41FA5}">
                      <a16:colId xmlns:a16="http://schemas.microsoft.com/office/drawing/2014/main" val="2849788330"/>
                    </a:ext>
                  </a:extLst>
                </a:gridCol>
              </a:tblGrid>
              <a:tr h="22489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Land Use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2022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2025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2030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616035"/>
                  </a:ext>
                </a:extLst>
              </a:tr>
              <a:tr h="224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 dirty="0">
                          <a:effectLst/>
                        </a:rPr>
                        <a:t>ACRES</a:t>
                      </a:r>
                      <a:endParaRPr lang="en-US" sz="95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ACRES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ACRES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9241624"/>
                  </a:ext>
                </a:extLst>
              </a:tr>
              <a:tr h="397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Single-Family Residential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619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4.0%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823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5.2%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1326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7.6%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11940"/>
                  </a:ext>
                </a:extLst>
              </a:tr>
              <a:tr h="397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Manufactured Housing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0.0%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0.0%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4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0.0%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2235988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Multi-Family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0.1%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0.1%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21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0.1%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8348637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Commercial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230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1.5%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306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1.9%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493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2.8%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2069899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Industrial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116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0.8%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154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1.0%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249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1.4%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1487373"/>
                  </a:ext>
                </a:extLst>
              </a:tr>
              <a:tr h="397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Parks and Open Space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196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1.3%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261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1.6%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420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2.4%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8149079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Public/Institutional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465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3.0%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619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3.9%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997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5.7%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1283613"/>
                  </a:ext>
                </a:extLst>
              </a:tr>
              <a:tr h="397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Right-of-Way (ROW)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220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1.4%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293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1.8%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472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2.7%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1895260"/>
                  </a:ext>
                </a:extLst>
              </a:tr>
              <a:tr h="602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Non-urban/Undeveloped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13469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 dirty="0">
                          <a:effectLst/>
                        </a:rPr>
                        <a:t>87.9%</a:t>
                      </a:r>
                      <a:endParaRPr lang="en-US" sz="95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13465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84.5%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13458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77.2%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00214"/>
                  </a:ext>
                </a:extLst>
              </a:tr>
              <a:tr h="397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Total Acreage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15327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100.0%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15938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100.0%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17440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100.0%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4074812"/>
                  </a:ext>
                </a:extLst>
              </a:tr>
              <a:tr h="191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Population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3097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 Cd Light" panose="020B0406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4122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 Cd Light" panose="020B0406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>
                          <a:effectLst/>
                        </a:rPr>
                        <a:t>6639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  <a:endParaRPr lang="en-US" sz="95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05519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10E2-C603-1AD2-4460-68051B01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8B7A-91DE-B76E-FE9D-EAB2BABA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water and sewer debt obligations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C4EFA3E-47E6-C76A-14C5-6EA4A860DA2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2250373"/>
              </p:ext>
            </p:extLst>
          </p:nvPr>
        </p:nvGraphicFramePr>
        <p:xfrm>
          <a:off x="3527261" y="2848991"/>
          <a:ext cx="6135213" cy="1214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7547">
                  <a:extLst>
                    <a:ext uri="{9D8B030D-6E8A-4147-A177-3AD203B41FA5}">
                      <a16:colId xmlns:a16="http://schemas.microsoft.com/office/drawing/2014/main" val="1146865021"/>
                    </a:ext>
                  </a:extLst>
                </a:gridCol>
                <a:gridCol w="1700829">
                  <a:extLst>
                    <a:ext uri="{9D8B030D-6E8A-4147-A177-3AD203B41FA5}">
                      <a16:colId xmlns:a16="http://schemas.microsoft.com/office/drawing/2014/main" val="3060047669"/>
                    </a:ext>
                  </a:extLst>
                </a:gridCol>
                <a:gridCol w="1716837">
                  <a:extLst>
                    <a:ext uri="{9D8B030D-6E8A-4147-A177-3AD203B41FA5}">
                      <a16:colId xmlns:a16="http://schemas.microsoft.com/office/drawing/2014/main" val="27942393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Total Outstanding Debt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Water 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Sewer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8633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$13,465,000.00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$732,500.00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$12,732,500.00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4505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Approximate Additional Connections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4000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6073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Impact Per LUE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$1,465.00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$3,183.13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82875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9B16C-49C0-F579-2DDD-3563A82C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CEA6-B686-937D-C715-23E1B3FA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capital improvement projects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4146DD-981C-5E14-3551-5E08953FD1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9860544"/>
              </p:ext>
            </p:extLst>
          </p:nvPr>
        </p:nvGraphicFramePr>
        <p:xfrm>
          <a:off x="3582810" y="2757316"/>
          <a:ext cx="5176520" cy="1214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217173056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73148270"/>
                    </a:ext>
                  </a:extLst>
                </a:gridCol>
                <a:gridCol w="1407795">
                  <a:extLst>
                    <a:ext uri="{9D8B030D-6E8A-4147-A177-3AD203B41FA5}">
                      <a16:colId xmlns:a16="http://schemas.microsoft.com/office/drawing/2014/main" val="17932192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Total CIP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Water 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Sewer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6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$12,638,877.34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$7,033,877.34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$5,605,000.00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121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Approximate Additional Connections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2000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2000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691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Impact Per LUE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$3,516.94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$2,802.50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13189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DC3FA-CECB-ACBD-9661-D1CD15CA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6DFA-EEA2-36EF-D55A-1743394E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water and sewer impact fees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E75867-7D37-F623-0300-6E80AF0C94D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8572608"/>
              </p:ext>
            </p:extLst>
          </p:nvPr>
        </p:nvGraphicFramePr>
        <p:xfrm>
          <a:off x="121536" y="3270001"/>
          <a:ext cx="4129953" cy="735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>
                  <a:extLst>
                    <a:ext uri="{9D8B030D-6E8A-4147-A177-3AD203B41FA5}">
                      <a16:colId xmlns:a16="http://schemas.microsoft.com/office/drawing/2014/main" val="3328995915"/>
                    </a:ext>
                  </a:extLst>
                </a:gridCol>
                <a:gridCol w="1045529">
                  <a:extLst>
                    <a:ext uri="{9D8B030D-6E8A-4147-A177-3AD203B41FA5}">
                      <a16:colId xmlns:a16="http://schemas.microsoft.com/office/drawing/2014/main" val="2184268042"/>
                    </a:ext>
                  </a:extLst>
                </a:gridCol>
                <a:gridCol w="1197204">
                  <a:extLst>
                    <a:ext uri="{9D8B030D-6E8A-4147-A177-3AD203B41FA5}">
                      <a16:colId xmlns:a16="http://schemas.microsoft.com/office/drawing/2014/main" val="802334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Water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Sewer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9345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Proposed Impact Fee/LUE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$4,981.94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$5,982.63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546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ABCFC-ED97-0E78-0B2F-2FA30413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8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34908BFE-9C11-71A0-CA98-C0B47FBBB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816067"/>
              </p:ext>
            </p:extLst>
          </p:nvPr>
        </p:nvGraphicFramePr>
        <p:xfrm>
          <a:off x="5292910" y="1822444"/>
          <a:ext cx="6377473" cy="4133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116">
                  <a:extLst>
                    <a:ext uri="{9D8B030D-6E8A-4147-A177-3AD203B41FA5}">
                      <a16:colId xmlns:a16="http://schemas.microsoft.com/office/drawing/2014/main" val="1710776205"/>
                    </a:ext>
                  </a:extLst>
                </a:gridCol>
                <a:gridCol w="882178">
                  <a:extLst>
                    <a:ext uri="{9D8B030D-6E8A-4147-A177-3AD203B41FA5}">
                      <a16:colId xmlns:a16="http://schemas.microsoft.com/office/drawing/2014/main" val="2625643309"/>
                    </a:ext>
                  </a:extLst>
                </a:gridCol>
                <a:gridCol w="804511">
                  <a:extLst>
                    <a:ext uri="{9D8B030D-6E8A-4147-A177-3AD203B41FA5}">
                      <a16:colId xmlns:a16="http://schemas.microsoft.com/office/drawing/2014/main" val="795913547"/>
                    </a:ext>
                  </a:extLst>
                </a:gridCol>
                <a:gridCol w="1141556">
                  <a:extLst>
                    <a:ext uri="{9D8B030D-6E8A-4147-A177-3AD203B41FA5}">
                      <a16:colId xmlns:a16="http://schemas.microsoft.com/office/drawing/2014/main" val="4274281316"/>
                    </a:ext>
                  </a:extLst>
                </a:gridCol>
                <a:gridCol w="1141556">
                  <a:extLst>
                    <a:ext uri="{9D8B030D-6E8A-4147-A177-3AD203B41FA5}">
                      <a16:colId xmlns:a16="http://schemas.microsoft.com/office/drawing/2014/main" val="154895166"/>
                    </a:ext>
                  </a:extLst>
                </a:gridCol>
                <a:gridCol w="1141556">
                  <a:extLst>
                    <a:ext uri="{9D8B030D-6E8A-4147-A177-3AD203B41FA5}">
                      <a16:colId xmlns:a16="http://schemas.microsoft.com/office/drawing/2014/main" val="1344754270"/>
                    </a:ext>
                  </a:extLst>
                </a:gridCol>
              </a:tblGrid>
              <a:tr h="19219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Impact Fees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58631"/>
                  </a:ext>
                </a:extLst>
              </a:tr>
              <a:tr h="397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Connection Size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Type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Multiplier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Water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Sewer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2329703"/>
                  </a:ext>
                </a:extLst>
              </a:tr>
              <a:tr h="194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5/8" x 3/4"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Simple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$4,981.94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$5,985.63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$10,967.56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4949890"/>
                  </a:ext>
                </a:extLst>
              </a:tr>
              <a:tr h="194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3/4"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Simple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$7,472.91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$8,978.44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$16,451.35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1747564"/>
                  </a:ext>
                </a:extLst>
              </a:tr>
              <a:tr h="195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1"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Simple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$12,454.85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$14,964.06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$27,418.91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30720"/>
                  </a:ext>
                </a:extLst>
              </a:tr>
              <a:tr h="194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1-1/2"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Simple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$24,909.69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$29,928.13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$54,837.82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1173834"/>
                  </a:ext>
                </a:extLst>
              </a:tr>
              <a:tr h="194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2"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Simple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$39,855.51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$47,885.00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$87,740.51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1611049"/>
                  </a:ext>
                </a:extLst>
              </a:tr>
              <a:tr h="397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2"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Compound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$39,855.51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$47,885.00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$87,740.51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8697722"/>
                  </a:ext>
                </a:extLst>
              </a:tr>
              <a:tr h="194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2"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Turbine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$49,819.39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$59,856.25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$109,675.64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2715237"/>
                  </a:ext>
                </a:extLst>
              </a:tr>
              <a:tr h="397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3"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Compound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$79,711.02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$95,770.00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$175,481.02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5159511"/>
                  </a:ext>
                </a:extLst>
              </a:tr>
              <a:tr h="194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3"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Turbine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$119,566.53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$143,655.00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$263,221.53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083508"/>
                  </a:ext>
                </a:extLst>
              </a:tr>
              <a:tr h="397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4"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Compound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$124,548.47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$149,640.63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$274,189.09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7056490"/>
                  </a:ext>
                </a:extLst>
              </a:tr>
              <a:tr h="194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4"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Turbine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$209,241.42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$251,396.25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$460,637.67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456379"/>
                  </a:ext>
                </a:extLst>
              </a:tr>
              <a:tr h="397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6"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Compound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$249,096.93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$299,281.25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$548,378.18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2713290"/>
                  </a:ext>
                </a:extLst>
              </a:tr>
              <a:tr h="397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6"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Turbine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92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$458,338.36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>
                          <a:effectLst/>
                        </a:rPr>
                        <a:t>$550,677.50</a:t>
                      </a:r>
                      <a:endParaRPr lang="en-US" sz="95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100" dirty="0">
                          <a:effectLst/>
                        </a:rPr>
                        <a:t>$1,009,015.86</a:t>
                      </a:r>
                      <a:endParaRPr lang="en-US" sz="95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2423866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888A97-9D90-DF94-71D0-936F394A659C}"/>
              </a:ext>
            </a:extLst>
          </p:cNvPr>
          <p:cNvCxnSpPr>
            <a:cxnSpLocks/>
          </p:cNvCxnSpPr>
          <p:nvPr/>
        </p:nvCxnSpPr>
        <p:spPr>
          <a:xfrm>
            <a:off x="4317476" y="4072379"/>
            <a:ext cx="975434" cy="1809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9262EC-46B2-8479-9DDF-AC728119DCA2}"/>
              </a:ext>
            </a:extLst>
          </p:cNvPr>
          <p:cNvCxnSpPr>
            <a:cxnSpLocks/>
          </p:cNvCxnSpPr>
          <p:nvPr/>
        </p:nvCxnSpPr>
        <p:spPr>
          <a:xfrm flipV="1">
            <a:off x="4317476" y="2358981"/>
            <a:ext cx="909446" cy="911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4629-0DC3-CB26-AAB7-D31ED6B1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to other nearby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44417-FE0C-2E34-67BC-7F3DE239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6D49DD1-3A17-B747-8967-BAD7A27AA35C}" type="slidenum">
              <a:rPr lang="en-US" smtClean="0">
                <a:solidFill>
                  <a:srgbClr val="FFFFFF"/>
                </a:solidFill>
              </a:rPr>
              <a:pPr defTabSz="457200"/>
              <a:t>9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37B6C0B-8F6B-11EA-14B2-A1DF9304436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5679385"/>
              </p:ext>
            </p:extLst>
          </p:nvPr>
        </p:nvGraphicFramePr>
        <p:xfrm>
          <a:off x="717066" y="1555422"/>
          <a:ext cx="10896758" cy="4334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168">
                  <a:extLst>
                    <a:ext uri="{9D8B030D-6E8A-4147-A177-3AD203B41FA5}">
                      <a16:colId xmlns:a16="http://schemas.microsoft.com/office/drawing/2014/main" val="2671460013"/>
                    </a:ext>
                  </a:extLst>
                </a:gridCol>
                <a:gridCol w="1809231">
                  <a:extLst>
                    <a:ext uri="{9D8B030D-6E8A-4147-A177-3AD203B41FA5}">
                      <a16:colId xmlns:a16="http://schemas.microsoft.com/office/drawing/2014/main" val="1555418308"/>
                    </a:ext>
                  </a:extLst>
                </a:gridCol>
                <a:gridCol w="1871903">
                  <a:extLst>
                    <a:ext uri="{9D8B030D-6E8A-4147-A177-3AD203B41FA5}">
                      <a16:colId xmlns:a16="http://schemas.microsoft.com/office/drawing/2014/main" val="1124059475"/>
                    </a:ext>
                  </a:extLst>
                </a:gridCol>
                <a:gridCol w="1786952">
                  <a:extLst>
                    <a:ext uri="{9D8B030D-6E8A-4147-A177-3AD203B41FA5}">
                      <a16:colId xmlns:a16="http://schemas.microsoft.com/office/drawing/2014/main" val="1553533341"/>
                    </a:ext>
                  </a:extLst>
                </a:gridCol>
                <a:gridCol w="3412504">
                  <a:extLst>
                    <a:ext uri="{9D8B030D-6E8A-4147-A177-3AD203B41FA5}">
                      <a16:colId xmlns:a16="http://schemas.microsoft.com/office/drawing/2014/main" val="673894039"/>
                    </a:ext>
                  </a:extLst>
                </a:gridCol>
              </a:tblGrid>
              <a:tr h="24079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 Cd Light" panose="020B0406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Water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Sewer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Notes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4349900"/>
                  </a:ext>
                </a:extLst>
              </a:tr>
              <a:tr h="334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City of Boerne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$5,743.00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$3,814.00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 $    9,557.00 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 Cd Light" panose="020B0406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3465476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City of Lytle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$2,188.33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$3,321.18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 $    5,509.51 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Water Acquisition Fee $1,800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8121402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City of Selma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$725.00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$1,800.00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 $    2,525.00 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Water Acquisition Fee $2,792.50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3939702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City of New Braunfels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$7,989.00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$3,251.00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 $  11,240.00 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 Cd Light" panose="020B04060202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9232168"/>
                  </a:ext>
                </a:extLst>
              </a:tr>
              <a:tr h="755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San Antonio Water System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$4,749 - $5,097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$1,171 - $3,922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>
                          <a:effectLst/>
                        </a:rPr>
                        <a:t>$5,920 - $9,019</a:t>
                      </a:r>
                      <a:endParaRPr lang="en-US" sz="140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effectLst/>
                        </a:rPr>
                        <a:t>Variable depending on location in the system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ktiv Grotesk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2788602"/>
                  </a:ext>
                </a:extLst>
              </a:tr>
              <a:tr h="755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Aktiv Grotesk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Austin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ktiv Grotesk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$4,700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ktiv Grotesk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ktiv Grotesk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$7,200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ktiv Grotesk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Last updated in 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282742"/>
                  </a:ext>
                </a:extLst>
              </a:tr>
              <a:tr h="755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Aktiv Grotesk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City of San Marcos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ktiv Grotesk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$3,801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ktiv Grotesk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$2,684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ktiv Grotesk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$6,485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350"/>
                        </a:spcBef>
                        <a:spcAft>
                          <a:spcPts val="17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ktiv Grotesk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Last updated in 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46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2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SPEC 2017">
  <a:themeElements>
    <a:clrScheme name="RESPEC 2017">
      <a:dk1>
        <a:srgbClr val="000000"/>
      </a:dk1>
      <a:lt1>
        <a:srgbClr val="FFFFFF"/>
      </a:lt1>
      <a:dk2>
        <a:srgbClr val="5E6266"/>
      </a:dk2>
      <a:lt2>
        <a:srgbClr val="E5E5C5"/>
      </a:lt2>
      <a:accent1>
        <a:srgbClr val="EF3E32"/>
      </a:accent1>
      <a:accent2>
        <a:srgbClr val="808080"/>
      </a:accent2>
      <a:accent3>
        <a:srgbClr val="473A46"/>
      </a:accent3>
      <a:accent4>
        <a:srgbClr val="F1BF5B"/>
      </a:accent4>
      <a:accent5>
        <a:srgbClr val="D8D8C9"/>
      </a:accent5>
      <a:accent6>
        <a:srgbClr val="3C012D"/>
      </a:accent6>
      <a:hlink>
        <a:srgbClr val="F13240"/>
      </a:hlink>
      <a:folHlink>
        <a:srgbClr val="433635"/>
      </a:folHlink>
    </a:clrScheme>
    <a:fontScheme name="2017 Fonts">
      <a:majorFont>
        <a:latin typeface="Bebas Neue Bold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pec2" id="{A2C2F8A8-5F7C-E547-BD35-1DF3116A480C}" vid="{6188DE25-1F65-B84E-A524-38D11C378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0822D1EC64D34A9FC4AD5CE32F08AE" ma:contentTypeVersion="8" ma:contentTypeDescription="Create a new document." ma:contentTypeScope="" ma:versionID="95c35eed2aca7c38db5fd4cf7833d824">
  <xsd:schema xmlns:xsd="http://www.w3.org/2001/XMLSchema" xmlns:xs="http://www.w3.org/2001/XMLSchema" xmlns:p="http://schemas.microsoft.com/office/2006/metadata/properties" xmlns:ns2="4d02ec8a-25a2-41ba-8870-58580fa2d3a4" xmlns:ns3="4046908d-ea58-46e8-949a-d70238e5e57b" targetNamespace="http://schemas.microsoft.com/office/2006/metadata/properties" ma:root="true" ma:fieldsID="619e1a494bcb9c7e179469c1937cefb0" ns2:_="" ns3:_="">
    <xsd:import namespace="4d02ec8a-25a2-41ba-8870-58580fa2d3a4"/>
    <xsd:import namespace="4046908d-ea58-46e8-949a-d70238e5e5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2ec8a-25a2-41ba-8870-58580fa2d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bafb2e2-ad27-42cc-a29b-c7a70f1e01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6908d-ea58-46e8-949a-d70238e5e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691ed53-ef0a-43ca-9283-f4db80914c01}" ma:internalName="TaxCatchAll" ma:showField="CatchAllData" ma:web="4046908d-ea58-46e8-949a-d70238e5e5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046908d-ea58-46e8-949a-d70238e5e57b">
      <UserInfo>
        <DisplayName>Edward (Chris) Naidu</DisplayName>
        <AccountId>78</AccountId>
        <AccountType/>
      </UserInfo>
    </SharedWithUsers>
    <TaxCatchAll xmlns="4046908d-ea58-46e8-949a-d70238e5e57b" xsi:nil="true"/>
    <lcf76f155ced4ddcb4097134ff3c332f xmlns="4d02ec8a-25a2-41ba-8870-58580fa2d3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4A8154-72CE-4967-A51C-66F24B957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02ec8a-25a2-41ba-8870-58580fa2d3a4"/>
    <ds:schemaRef ds:uri="4046908d-ea58-46e8-949a-d70238e5e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8D2A4-ADAD-4CBF-B066-2BDBF69B4A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A31690-CE40-43CD-826B-B5FB9DD4139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4046908d-ea58-46e8-949a-d70238e5e57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d02ec8a-25a2-41ba-8870-58580fa2d3a4"/>
  </ds:schemaRefs>
</ds:datastoreItem>
</file>

<file path=docMetadata/LabelInfo.xml><?xml version="1.0" encoding="utf-8"?>
<clbl:labelList xmlns:clbl="http://schemas.microsoft.com/office/2020/mipLabelMetadata">
  <clbl:label id="{1fc2e933-d80e-49e2-b757-bfeba63a247c}" enabled="0" method="" siteId="{1fc2e933-d80e-49e2-b757-bfeba63a24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12462</TotalTime>
  <Words>737</Words>
  <Application>Microsoft Office PowerPoint</Application>
  <PresentationFormat>Widescreen</PresentationFormat>
  <Paragraphs>286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Bebas Neue Regular</vt:lpstr>
      <vt:lpstr>Arial</vt:lpstr>
      <vt:lpstr>Aktiv Grotesk</vt:lpstr>
      <vt:lpstr>Bebas Neue Bold</vt:lpstr>
      <vt:lpstr>Aktiv Grotesk Cd Medium</vt:lpstr>
      <vt:lpstr>Aktiv Grotesk Cd Light</vt:lpstr>
      <vt:lpstr>Calibri</vt:lpstr>
      <vt:lpstr>RESPEC 2017</vt:lpstr>
      <vt:lpstr>RESPEC Proposed Updates to water and  sewer impact fees</vt:lpstr>
      <vt:lpstr>Agenda</vt:lpstr>
      <vt:lpstr>impact Fees</vt:lpstr>
      <vt:lpstr>Current Impact Fees</vt:lpstr>
      <vt:lpstr>Growth Projections</vt:lpstr>
      <vt:lpstr>Current water and sewer debt obligations</vt:lpstr>
      <vt:lpstr>10-year capital improvement projects</vt:lpstr>
      <vt:lpstr>Proposed water and sewer impact fees</vt:lpstr>
      <vt:lpstr>Comparisons to other nearby utilities</vt:lpstr>
      <vt:lpstr>RESPEC Proposed Updates to water and  sewer impact fees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Lacy M. Pomarleau</dc:creator>
  <cp:lastModifiedBy>Daryl Spillmann</cp:lastModifiedBy>
  <cp:revision>237</cp:revision>
  <dcterms:created xsi:type="dcterms:W3CDTF">2017-09-28T19:12:12Z</dcterms:created>
  <dcterms:modified xsi:type="dcterms:W3CDTF">2022-10-11T22:14:09Z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0x010100CB0822D1EC64D34A9FC4AD5CE32F08AE</vt:lpwstr>
  </property>
  <property fmtid="{D5CDD505-2E9C-101B-9397-08002B2CF9AE}" pid="3" name="MediaServiceImageTags">
    <vt:lpwstr/>
  </property>
</Properties>
</file>