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402" r:id="rId2"/>
    <p:sldId id="664" r:id="rId3"/>
    <p:sldId id="742" r:id="rId4"/>
    <p:sldId id="746" r:id="rId5"/>
    <p:sldId id="749" r:id="rId6"/>
    <p:sldId id="750" r:id="rId7"/>
    <p:sldId id="751" r:id="rId8"/>
    <p:sldId id="752" r:id="rId9"/>
    <p:sldId id="753" r:id="rId10"/>
    <p:sldId id="754" r:id="rId11"/>
    <p:sldId id="755" r:id="rId12"/>
    <p:sldId id="756" r:id="rId13"/>
    <p:sldId id="757" r:id="rId14"/>
    <p:sldId id="758" r:id="rId15"/>
    <p:sldId id="741" r:id="rId16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arlotte Gilpin" initials="CG" lastIdx="11" clrIdx="0"/>
  <p:cmAuthor id="2" name="K Friese" initials="KF" lastIdx="15" clrIdx="1">
    <p:extLst>
      <p:ext uri="{19B8F6BF-5375-455C-9EA6-DF929625EA0E}">
        <p15:presenceInfo xmlns:p15="http://schemas.microsoft.com/office/powerpoint/2012/main" userId="S::kfriese2@KFriese.com::258b50a6-a79c-42f1-b4fc-1bc3be9c148b" providerId="AD"/>
      </p:ext>
    </p:extLst>
  </p:cmAuthor>
  <p:cmAuthor id="3" name="Joe Cantalupo" initials="JC" lastIdx="2" clrIdx="2">
    <p:extLst>
      <p:ext uri="{19B8F6BF-5375-455C-9EA6-DF929625EA0E}">
        <p15:presenceInfo xmlns:p15="http://schemas.microsoft.com/office/powerpoint/2012/main" userId="S::jcantalupo@kfriese.com::5b5c65ac-d55d-430b-a73d-a1096b0e7cd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099"/>
    <a:srgbClr val="F707DA"/>
    <a:srgbClr val="FFC000"/>
    <a:srgbClr val="0070C0"/>
    <a:srgbClr val="FFFFFF"/>
    <a:srgbClr val="0670AB"/>
    <a:srgbClr val="035F8F"/>
    <a:srgbClr val="BF05A9"/>
    <a:srgbClr val="6E6937"/>
    <a:srgbClr val="4249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830" autoAdjust="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AFCDB00-3152-4BB9-8046-AEDB8AF596A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3043648" cy="466379"/>
          </a:xfrm>
          <a:prstGeom prst="rect">
            <a:avLst/>
          </a:prstGeom>
        </p:spPr>
        <p:txBody>
          <a:bodyPr vert="horz" lIns="88275" tIns="44138" rIns="88275" bIns="4413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E5E237-E76A-429D-AF36-C1C78962676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7928" y="1"/>
            <a:ext cx="3043648" cy="466379"/>
          </a:xfrm>
          <a:prstGeom prst="rect">
            <a:avLst/>
          </a:prstGeom>
        </p:spPr>
        <p:txBody>
          <a:bodyPr vert="horz" lIns="88275" tIns="44138" rIns="88275" bIns="44138" rtlCol="0"/>
          <a:lstStyle>
            <a:lvl1pPr algn="r">
              <a:defRPr sz="1200"/>
            </a:lvl1pPr>
          </a:lstStyle>
          <a:p>
            <a:fld id="{089566B7-50A0-4D07-B68B-87571AD3DDA5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253EAA-545E-4766-A94D-249B5249B9E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42722"/>
            <a:ext cx="3043648" cy="466378"/>
          </a:xfrm>
          <a:prstGeom prst="rect">
            <a:avLst/>
          </a:prstGeom>
        </p:spPr>
        <p:txBody>
          <a:bodyPr vert="horz" lIns="88275" tIns="44138" rIns="88275" bIns="4413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D00ED5-4DAA-48D0-9B12-4368745B293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7928" y="8842722"/>
            <a:ext cx="3043648" cy="466378"/>
          </a:xfrm>
          <a:prstGeom prst="rect">
            <a:avLst/>
          </a:prstGeom>
        </p:spPr>
        <p:txBody>
          <a:bodyPr vert="horz" lIns="88275" tIns="44138" rIns="88275" bIns="44138" rtlCol="0" anchor="b"/>
          <a:lstStyle>
            <a:lvl1pPr algn="r">
              <a:defRPr sz="1200"/>
            </a:lvl1pPr>
          </a:lstStyle>
          <a:p>
            <a:fld id="{98C9E7E6-C9D9-42FD-B7DA-56979F069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3365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43344" cy="467072"/>
          </a:xfrm>
          <a:prstGeom prst="rect">
            <a:avLst/>
          </a:prstGeom>
        </p:spPr>
        <p:txBody>
          <a:bodyPr vert="horz" lIns="107673" tIns="53835" rIns="107673" bIns="53835" rtlCol="0"/>
          <a:lstStyle>
            <a:lvl1pPr algn="l">
              <a:defRPr sz="14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1"/>
            <a:ext cx="3043344" cy="467072"/>
          </a:xfrm>
          <a:prstGeom prst="rect">
            <a:avLst/>
          </a:prstGeom>
        </p:spPr>
        <p:txBody>
          <a:bodyPr vert="horz" lIns="107673" tIns="53835" rIns="107673" bIns="53835" rtlCol="0"/>
          <a:lstStyle>
            <a:lvl1pPr algn="r">
              <a:defRPr sz="1400"/>
            </a:lvl1pPr>
          </a:lstStyle>
          <a:p>
            <a:fld id="{4C5062C0-2B69-45CA-95F1-1E4F70B76F5A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20725" y="1165225"/>
            <a:ext cx="5581650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07673" tIns="53835" rIns="107673" bIns="5383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5"/>
            <a:ext cx="5618480" cy="3665457"/>
          </a:xfrm>
          <a:prstGeom prst="rect">
            <a:avLst/>
          </a:prstGeom>
        </p:spPr>
        <p:txBody>
          <a:bodyPr vert="horz" lIns="107673" tIns="53835" rIns="107673" bIns="5383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42031"/>
            <a:ext cx="3043344" cy="467070"/>
          </a:xfrm>
          <a:prstGeom prst="rect">
            <a:avLst/>
          </a:prstGeom>
        </p:spPr>
        <p:txBody>
          <a:bodyPr vert="horz" lIns="107673" tIns="53835" rIns="107673" bIns="53835" rtlCol="0" anchor="b"/>
          <a:lstStyle>
            <a:lvl1pPr algn="l">
              <a:defRPr sz="14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1"/>
            <a:ext cx="3043344" cy="467070"/>
          </a:xfrm>
          <a:prstGeom prst="rect">
            <a:avLst/>
          </a:prstGeom>
        </p:spPr>
        <p:txBody>
          <a:bodyPr vert="horz" lIns="107673" tIns="53835" rIns="107673" bIns="53835" rtlCol="0" anchor="b"/>
          <a:lstStyle>
            <a:lvl1pPr algn="r">
              <a:defRPr sz="1400"/>
            </a:lvl1pPr>
          </a:lstStyle>
          <a:p>
            <a:fld id="{BE2CC111-D6A8-402A-B87C-CF6606F51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412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CC111-D6A8-402A-B87C-CF6606F5175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8398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290"/>
              </a:spcBef>
              <a:spcAft>
                <a:spcPts val="1158"/>
              </a:spcAft>
            </a:pPr>
            <a:endParaRPr lang="en-US" sz="2300" dirty="0">
              <a:latin typeface="Calibri" panose="020F0502020204030204" pitchFamily="34" charset="0"/>
            </a:endParaRPr>
          </a:p>
          <a:p>
            <a:pPr>
              <a:spcBef>
                <a:spcPts val="290"/>
              </a:spcBef>
              <a:spcAft>
                <a:spcPts val="1158"/>
              </a:spcAft>
            </a:pPr>
            <a:endParaRPr lang="en-US" sz="2300" dirty="0">
              <a:latin typeface="Calibri" panose="020F0502020204030204" pitchFamily="34" charset="0"/>
            </a:endParaRPr>
          </a:p>
          <a:p>
            <a:pPr>
              <a:spcBef>
                <a:spcPts val="290"/>
              </a:spcBef>
              <a:spcAft>
                <a:spcPts val="1158"/>
              </a:spcAft>
            </a:pPr>
            <a:r>
              <a:rPr lang="en-US" sz="2300" dirty="0">
                <a:latin typeface="Calibri" panose="020F0502020204030204" pitchFamily="34" charset="0"/>
              </a:rPr>
              <a:t>Old Notes:</a:t>
            </a:r>
            <a:br>
              <a:rPr lang="en-US" sz="2300" b="1" i="1" dirty="0">
                <a:latin typeface="Calibri" panose="020F0502020204030204" pitchFamily="34" charset="0"/>
              </a:rPr>
            </a:br>
            <a:br>
              <a:rPr lang="en-US" sz="2300" b="1" i="1" dirty="0">
                <a:latin typeface="Calibri" panose="020F0502020204030204" pitchFamily="34" charset="0"/>
              </a:rPr>
            </a:br>
            <a:r>
              <a:rPr lang="en-US" sz="2300" b="1" i="1" dirty="0">
                <a:latin typeface="Calibri" panose="020F0502020204030204" pitchFamily="34" charset="0"/>
              </a:rPr>
              <a:t>Waterfall work flow diagram?</a:t>
            </a:r>
          </a:p>
          <a:p>
            <a:pPr>
              <a:spcBef>
                <a:spcPts val="290"/>
              </a:spcBef>
              <a:spcAft>
                <a:spcPts val="1158"/>
              </a:spcAft>
            </a:pPr>
            <a:endParaRPr lang="en-US" sz="2300" b="1" i="1" dirty="0">
              <a:latin typeface="Calibri" panose="020F0502020204030204" pitchFamily="34" charset="0"/>
            </a:endParaRPr>
          </a:p>
          <a:p>
            <a:pPr>
              <a:spcBef>
                <a:spcPts val="290"/>
              </a:spcBef>
              <a:spcAft>
                <a:spcPts val="1158"/>
              </a:spcAft>
            </a:pPr>
            <a:r>
              <a:rPr lang="en-US" sz="2300" b="1" i="1" dirty="0">
                <a:latin typeface="Calibri" panose="020F0502020204030204" pitchFamily="34" charset="0"/>
              </a:rPr>
              <a:t>Key Considerations</a:t>
            </a:r>
          </a:p>
          <a:p>
            <a:pPr marL="331031" indent="-331031">
              <a:spcBef>
                <a:spcPts val="579"/>
              </a:spcBef>
              <a:buFont typeface="+mj-lt"/>
              <a:buAutoNum type="arabicPeriod"/>
            </a:pPr>
            <a:r>
              <a:rPr lang="en-US" sz="1700" dirty="0">
                <a:latin typeface="Calibri" panose="020F0502020204030204" pitchFamily="34" charset="0"/>
              </a:rPr>
              <a:t>Hydrology led by AECOM; 3 teams for Hydraulics to be performed simultaneously </a:t>
            </a:r>
          </a:p>
          <a:p>
            <a:pPr marL="331031" indent="-331031">
              <a:spcBef>
                <a:spcPts val="579"/>
              </a:spcBef>
              <a:buFont typeface="+mj-lt"/>
              <a:buAutoNum type="arabicPeriod"/>
            </a:pPr>
            <a:r>
              <a:rPr lang="en-US" sz="1700" dirty="0">
                <a:latin typeface="Calibri" panose="020F0502020204030204" pitchFamily="34" charset="0"/>
              </a:rPr>
              <a:t>Mitigation Projects - example of UBC Flood Study thru implementation (Ruth, Monica)</a:t>
            </a:r>
          </a:p>
          <a:p>
            <a:pPr marL="331031" indent="-331031">
              <a:spcBef>
                <a:spcPts val="579"/>
              </a:spcBef>
              <a:buFont typeface="+mj-lt"/>
              <a:buAutoNum type="arabicPeriod"/>
            </a:pPr>
            <a:r>
              <a:rPr lang="en-US" sz="1700" dirty="0">
                <a:latin typeface="Calibri" panose="020F0502020204030204" pitchFamily="34" charset="0"/>
              </a:rPr>
              <a:t>How to mitigate schedule risks? Identify critical paths and methods </a:t>
            </a:r>
          </a:p>
          <a:p>
            <a:pPr marL="331031" indent="-331031">
              <a:spcBef>
                <a:spcPts val="579"/>
              </a:spcBef>
              <a:buFont typeface="+mj-lt"/>
              <a:buAutoNum type="arabicPeriod"/>
            </a:pPr>
            <a:r>
              <a:rPr lang="en-US" sz="1700" dirty="0">
                <a:latin typeface="Calibri" panose="020F0502020204030204" pitchFamily="34" charset="0"/>
              </a:rPr>
              <a:t>Highlight team capacity and redundancy</a:t>
            </a:r>
          </a:p>
          <a:p>
            <a:pPr>
              <a:lnSpc>
                <a:spcPct val="107000"/>
              </a:lnSpc>
              <a:spcAft>
                <a:spcPts val="772"/>
              </a:spcAft>
            </a:pPr>
            <a:endParaRPr lang="en-US" sz="1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CC111-D6A8-402A-B87C-CF6606F5175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1947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290"/>
              </a:spcBef>
              <a:spcAft>
                <a:spcPts val="1158"/>
              </a:spcAft>
            </a:pPr>
            <a:endParaRPr lang="en-US" sz="2300" dirty="0">
              <a:latin typeface="Calibri" panose="020F0502020204030204" pitchFamily="34" charset="0"/>
            </a:endParaRPr>
          </a:p>
          <a:p>
            <a:pPr>
              <a:spcBef>
                <a:spcPts val="290"/>
              </a:spcBef>
              <a:spcAft>
                <a:spcPts val="1158"/>
              </a:spcAft>
            </a:pPr>
            <a:endParaRPr lang="en-US" sz="2300" dirty="0">
              <a:latin typeface="Calibri" panose="020F0502020204030204" pitchFamily="34" charset="0"/>
            </a:endParaRPr>
          </a:p>
          <a:p>
            <a:pPr>
              <a:spcBef>
                <a:spcPts val="290"/>
              </a:spcBef>
              <a:spcAft>
                <a:spcPts val="1158"/>
              </a:spcAft>
            </a:pPr>
            <a:r>
              <a:rPr lang="en-US" sz="2300" dirty="0">
                <a:latin typeface="Calibri" panose="020F0502020204030204" pitchFamily="34" charset="0"/>
              </a:rPr>
              <a:t>Old Notes:</a:t>
            </a:r>
            <a:br>
              <a:rPr lang="en-US" sz="2300" b="1" i="1" dirty="0">
                <a:latin typeface="Calibri" panose="020F0502020204030204" pitchFamily="34" charset="0"/>
              </a:rPr>
            </a:br>
            <a:br>
              <a:rPr lang="en-US" sz="2300" b="1" i="1" dirty="0">
                <a:latin typeface="Calibri" panose="020F0502020204030204" pitchFamily="34" charset="0"/>
              </a:rPr>
            </a:br>
            <a:r>
              <a:rPr lang="en-US" sz="2300" b="1" i="1" dirty="0">
                <a:latin typeface="Calibri" panose="020F0502020204030204" pitchFamily="34" charset="0"/>
              </a:rPr>
              <a:t>Waterfall work flow diagram?</a:t>
            </a:r>
          </a:p>
          <a:p>
            <a:pPr>
              <a:spcBef>
                <a:spcPts val="290"/>
              </a:spcBef>
              <a:spcAft>
                <a:spcPts val="1158"/>
              </a:spcAft>
            </a:pPr>
            <a:endParaRPr lang="en-US" sz="2300" b="1" i="1" dirty="0">
              <a:latin typeface="Calibri" panose="020F0502020204030204" pitchFamily="34" charset="0"/>
            </a:endParaRPr>
          </a:p>
          <a:p>
            <a:pPr>
              <a:spcBef>
                <a:spcPts val="290"/>
              </a:spcBef>
              <a:spcAft>
                <a:spcPts val="1158"/>
              </a:spcAft>
            </a:pPr>
            <a:r>
              <a:rPr lang="en-US" sz="2300" b="1" i="1" dirty="0">
                <a:latin typeface="Calibri" panose="020F0502020204030204" pitchFamily="34" charset="0"/>
              </a:rPr>
              <a:t>Key Considerations</a:t>
            </a:r>
          </a:p>
          <a:p>
            <a:pPr marL="331031" indent="-331031">
              <a:spcBef>
                <a:spcPts val="579"/>
              </a:spcBef>
              <a:buFont typeface="+mj-lt"/>
              <a:buAutoNum type="arabicPeriod"/>
            </a:pPr>
            <a:r>
              <a:rPr lang="en-US" sz="1700" dirty="0">
                <a:latin typeface="Calibri" panose="020F0502020204030204" pitchFamily="34" charset="0"/>
              </a:rPr>
              <a:t>Hydrology led by AECOM; 3 teams for Hydraulics to be performed simultaneously </a:t>
            </a:r>
          </a:p>
          <a:p>
            <a:pPr marL="331031" indent="-331031">
              <a:spcBef>
                <a:spcPts val="579"/>
              </a:spcBef>
              <a:buFont typeface="+mj-lt"/>
              <a:buAutoNum type="arabicPeriod"/>
            </a:pPr>
            <a:r>
              <a:rPr lang="en-US" sz="1700" dirty="0">
                <a:latin typeface="Calibri" panose="020F0502020204030204" pitchFamily="34" charset="0"/>
              </a:rPr>
              <a:t>Mitigation Projects - example of UBC Flood Study thru implementation (Ruth, Monica)</a:t>
            </a:r>
          </a:p>
          <a:p>
            <a:pPr marL="331031" indent="-331031">
              <a:spcBef>
                <a:spcPts val="579"/>
              </a:spcBef>
              <a:buFont typeface="+mj-lt"/>
              <a:buAutoNum type="arabicPeriod"/>
            </a:pPr>
            <a:r>
              <a:rPr lang="en-US" sz="1700" dirty="0">
                <a:latin typeface="Calibri" panose="020F0502020204030204" pitchFamily="34" charset="0"/>
              </a:rPr>
              <a:t>How to mitigate schedule risks? Identify critical paths and methods </a:t>
            </a:r>
          </a:p>
          <a:p>
            <a:pPr marL="331031" indent="-331031">
              <a:spcBef>
                <a:spcPts val="579"/>
              </a:spcBef>
              <a:buFont typeface="+mj-lt"/>
              <a:buAutoNum type="arabicPeriod"/>
            </a:pPr>
            <a:r>
              <a:rPr lang="en-US" sz="1700" dirty="0">
                <a:latin typeface="Calibri" panose="020F0502020204030204" pitchFamily="34" charset="0"/>
              </a:rPr>
              <a:t>Highlight team capacity and redundancy</a:t>
            </a:r>
          </a:p>
          <a:p>
            <a:pPr>
              <a:lnSpc>
                <a:spcPct val="107000"/>
              </a:lnSpc>
              <a:spcAft>
                <a:spcPts val="772"/>
              </a:spcAft>
            </a:pPr>
            <a:endParaRPr lang="en-US" sz="1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CC111-D6A8-402A-B87C-CF6606F5175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65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290"/>
              </a:spcBef>
              <a:spcAft>
                <a:spcPts val="1158"/>
              </a:spcAft>
            </a:pPr>
            <a:endParaRPr lang="en-US" sz="2300" dirty="0">
              <a:latin typeface="Calibri" panose="020F0502020204030204" pitchFamily="34" charset="0"/>
            </a:endParaRPr>
          </a:p>
          <a:p>
            <a:pPr>
              <a:spcBef>
                <a:spcPts val="290"/>
              </a:spcBef>
              <a:spcAft>
                <a:spcPts val="1158"/>
              </a:spcAft>
            </a:pPr>
            <a:endParaRPr lang="en-US" sz="2300" dirty="0">
              <a:latin typeface="Calibri" panose="020F0502020204030204" pitchFamily="34" charset="0"/>
            </a:endParaRPr>
          </a:p>
          <a:p>
            <a:pPr>
              <a:spcBef>
                <a:spcPts val="290"/>
              </a:spcBef>
              <a:spcAft>
                <a:spcPts val="1158"/>
              </a:spcAft>
            </a:pPr>
            <a:r>
              <a:rPr lang="en-US" sz="2300" dirty="0">
                <a:latin typeface="Calibri" panose="020F0502020204030204" pitchFamily="34" charset="0"/>
              </a:rPr>
              <a:t>Old Notes:</a:t>
            </a:r>
            <a:br>
              <a:rPr lang="en-US" sz="2300" b="1" i="1" dirty="0">
                <a:latin typeface="Calibri" panose="020F0502020204030204" pitchFamily="34" charset="0"/>
              </a:rPr>
            </a:br>
            <a:br>
              <a:rPr lang="en-US" sz="2300" b="1" i="1" dirty="0">
                <a:latin typeface="Calibri" panose="020F0502020204030204" pitchFamily="34" charset="0"/>
              </a:rPr>
            </a:br>
            <a:r>
              <a:rPr lang="en-US" sz="2300" b="1" i="1" dirty="0">
                <a:latin typeface="Calibri" panose="020F0502020204030204" pitchFamily="34" charset="0"/>
              </a:rPr>
              <a:t>Waterfall work flow diagram?</a:t>
            </a:r>
          </a:p>
          <a:p>
            <a:pPr>
              <a:spcBef>
                <a:spcPts val="290"/>
              </a:spcBef>
              <a:spcAft>
                <a:spcPts val="1158"/>
              </a:spcAft>
            </a:pPr>
            <a:endParaRPr lang="en-US" sz="2300" b="1" i="1" dirty="0">
              <a:latin typeface="Calibri" panose="020F0502020204030204" pitchFamily="34" charset="0"/>
            </a:endParaRPr>
          </a:p>
          <a:p>
            <a:pPr>
              <a:spcBef>
                <a:spcPts val="290"/>
              </a:spcBef>
              <a:spcAft>
                <a:spcPts val="1158"/>
              </a:spcAft>
            </a:pPr>
            <a:r>
              <a:rPr lang="en-US" sz="2300" b="1" i="1" dirty="0">
                <a:latin typeface="Calibri" panose="020F0502020204030204" pitchFamily="34" charset="0"/>
              </a:rPr>
              <a:t>Key Considerations</a:t>
            </a:r>
          </a:p>
          <a:p>
            <a:pPr marL="331031" indent="-331031">
              <a:spcBef>
                <a:spcPts val="579"/>
              </a:spcBef>
              <a:buFont typeface="+mj-lt"/>
              <a:buAutoNum type="arabicPeriod"/>
            </a:pPr>
            <a:r>
              <a:rPr lang="en-US" sz="1700" dirty="0">
                <a:latin typeface="Calibri" panose="020F0502020204030204" pitchFamily="34" charset="0"/>
              </a:rPr>
              <a:t>Hydrology led by AECOM; 3 teams for Hydraulics to be performed simultaneously </a:t>
            </a:r>
          </a:p>
          <a:p>
            <a:pPr marL="331031" indent="-331031">
              <a:spcBef>
                <a:spcPts val="579"/>
              </a:spcBef>
              <a:buFont typeface="+mj-lt"/>
              <a:buAutoNum type="arabicPeriod"/>
            </a:pPr>
            <a:r>
              <a:rPr lang="en-US" sz="1700" dirty="0">
                <a:latin typeface="Calibri" panose="020F0502020204030204" pitchFamily="34" charset="0"/>
              </a:rPr>
              <a:t>Mitigation Projects - example of UBC Flood Study thru implementation (Ruth, Monica)</a:t>
            </a:r>
          </a:p>
          <a:p>
            <a:pPr marL="331031" indent="-331031">
              <a:spcBef>
                <a:spcPts val="579"/>
              </a:spcBef>
              <a:buFont typeface="+mj-lt"/>
              <a:buAutoNum type="arabicPeriod"/>
            </a:pPr>
            <a:r>
              <a:rPr lang="en-US" sz="1700" dirty="0">
                <a:latin typeface="Calibri" panose="020F0502020204030204" pitchFamily="34" charset="0"/>
              </a:rPr>
              <a:t>How to mitigate schedule risks? Identify critical paths and methods </a:t>
            </a:r>
          </a:p>
          <a:p>
            <a:pPr marL="331031" indent="-331031">
              <a:spcBef>
                <a:spcPts val="579"/>
              </a:spcBef>
              <a:buFont typeface="+mj-lt"/>
              <a:buAutoNum type="arabicPeriod"/>
            </a:pPr>
            <a:r>
              <a:rPr lang="en-US" sz="1700" dirty="0">
                <a:latin typeface="Calibri" panose="020F0502020204030204" pitchFamily="34" charset="0"/>
              </a:rPr>
              <a:t>Highlight team capacity and redundancy</a:t>
            </a:r>
          </a:p>
          <a:p>
            <a:pPr>
              <a:lnSpc>
                <a:spcPct val="107000"/>
              </a:lnSpc>
              <a:spcAft>
                <a:spcPts val="772"/>
              </a:spcAft>
            </a:pPr>
            <a:endParaRPr lang="en-US" sz="1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CC111-D6A8-402A-B87C-CF6606F5175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9952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290"/>
              </a:spcBef>
              <a:spcAft>
                <a:spcPts val="1158"/>
              </a:spcAft>
            </a:pPr>
            <a:endParaRPr lang="en-US" sz="2300" dirty="0">
              <a:latin typeface="Calibri" panose="020F0502020204030204" pitchFamily="34" charset="0"/>
            </a:endParaRPr>
          </a:p>
          <a:p>
            <a:pPr>
              <a:spcBef>
                <a:spcPts val="290"/>
              </a:spcBef>
              <a:spcAft>
                <a:spcPts val="1158"/>
              </a:spcAft>
            </a:pPr>
            <a:endParaRPr lang="en-US" sz="2300" dirty="0">
              <a:latin typeface="Calibri" panose="020F0502020204030204" pitchFamily="34" charset="0"/>
            </a:endParaRPr>
          </a:p>
          <a:p>
            <a:pPr>
              <a:spcBef>
                <a:spcPts val="290"/>
              </a:spcBef>
              <a:spcAft>
                <a:spcPts val="1158"/>
              </a:spcAft>
            </a:pPr>
            <a:r>
              <a:rPr lang="en-US" sz="2300" dirty="0">
                <a:latin typeface="Calibri" panose="020F0502020204030204" pitchFamily="34" charset="0"/>
              </a:rPr>
              <a:t>Old Notes:</a:t>
            </a:r>
            <a:br>
              <a:rPr lang="en-US" sz="2300" b="1" i="1" dirty="0">
                <a:latin typeface="Calibri" panose="020F0502020204030204" pitchFamily="34" charset="0"/>
              </a:rPr>
            </a:br>
            <a:br>
              <a:rPr lang="en-US" sz="2300" b="1" i="1" dirty="0">
                <a:latin typeface="Calibri" panose="020F0502020204030204" pitchFamily="34" charset="0"/>
              </a:rPr>
            </a:br>
            <a:r>
              <a:rPr lang="en-US" sz="2300" b="1" i="1" dirty="0">
                <a:latin typeface="Calibri" panose="020F0502020204030204" pitchFamily="34" charset="0"/>
              </a:rPr>
              <a:t>Waterfall work flow diagram?</a:t>
            </a:r>
          </a:p>
          <a:p>
            <a:pPr>
              <a:spcBef>
                <a:spcPts val="290"/>
              </a:spcBef>
              <a:spcAft>
                <a:spcPts val="1158"/>
              </a:spcAft>
            </a:pPr>
            <a:endParaRPr lang="en-US" sz="2300" b="1" i="1" dirty="0">
              <a:latin typeface="Calibri" panose="020F0502020204030204" pitchFamily="34" charset="0"/>
            </a:endParaRPr>
          </a:p>
          <a:p>
            <a:pPr>
              <a:spcBef>
                <a:spcPts val="290"/>
              </a:spcBef>
              <a:spcAft>
                <a:spcPts val="1158"/>
              </a:spcAft>
            </a:pPr>
            <a:r>
              <a:rPr lang="en-US" sz="2300" b="1" i="1" dirty="0">
                <a:latin typeface="Calibri" panose="020F0502020204030204" pitchFamily="34" charset="0"/>
              </a:rPr>
              <a:t>Key Considerations</a:t>
            </a:r>
          </a:p>
          <a:p>
            <a:pPr marL="331031" indent="-331031">
              <a:spcBef>
                <a:spcPts val="579"/>
              </a:spcBef>
              <a:buFont typeface="+mj-lt"/>
              <a:buAutoNum type="arabicPeriod"/>
            </a:pPr>
            <a:r>
              <a:rPr lang="en-US" sz="1700" dirty="0">
                <a:latin typeface="Calibri" panose="020F0502020204030204" pitchFamily="34" charset="0"/>
              </a:rPr>
              <a:t>Hydrology led by AECOM; 3 teams for Hydraulics to be performed simultaneously </a:t>
            </a:r>
          </a:p>
          <a:p>
            <a:pPr marL="331031" indent="-331031">
              <a:spcBef>
                <a:spcPts val="579"/>
              </a:spcBef>
              <a:buFont typeface="+mj-lt"/>
              <a:buAutoNum type="arabicPeriod"/>
            </a:pPr>
            <a:r>
              <a:rPr lang="en-US" sz="1700" dirty="0">
                <a:latin typeface="Calibri" panose="020F0502020204030204" pitchFamily="34" charset="0"/>
              </a:rPr>
              <a:t>Mitigation Projects - example of UBC Flood Study thru implementation (Ruth, Monica)</a:t>
            </a:r>
          </a:p>
          <a:p>
            <a:pPr marL="331031" indent="-331031">
              <a:spcBef>
                <a:spcPts val="579"/>
              </a:spcBef>
              <a:buFont typeface="+mj-lt"/>
              <a:buAutoNum type="arabicPeriod"/>
            </a:pPr>
            <a:r>
              <a:rPr lang="en-US" sz="1700" dirty="0">
                <a:latin typeface="Calibri" panose="020F0502020204030204" pitchFamily="34" charset="0"/>
              </a:rPr>
              <a:t>How to mitigate schedule risks? Identify critical paths and methods </a:t>
            </a:r>
          </a:p>
          <a:p>
            <a:pPr marL="331031" indent="-331031">
              <a:spcBef>
                <a:spcPts val="579"/>
              </a:spcBef>
              <a:buFont typeface="+mj-lt"/>
              <a:buAutoNum type="arabicPeriod"/>
            </a:pPr>
            <a:r>
              <a:rPr lang="en-US" sz="1700" dirty="0">
                <a:latin typeface="Calibri" panose="020F0502020204030204" pitchFamily="34" charset="0"/>
              </a:rPr>
              <a:t>Highlight team capacity and redundancy</a:t>
            </a:r>
          </a:p>
          <a:p>
            <a:pPr>
              <a:lnSpc>
                <a:spcPct val="107000"/>
              </a:lnSpc>
              <a:spcAft>
                <a:spcPts val="772"/>
              </a:spcAft>
            </a:pPr>
            <a:endParaRPr lang="en-US" sz="1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CC111-D6A8-402A-B87C-CF6606F5175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4826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290"/>
              </a:spcBef>
              <a:spcAft>
                <a:spcPts val="1158"/>
              </a:spcAft>
            </a:pPr>
            <a:endParaRPr lang="en-US" sz="2300" dirty="0">
              <a:latin typeface="Calibri" panose="020F0502020204030204" pitchFamily="34" charset="0"/>
            </a:endParaRPr>
          </a:p>
          <a:p>
            <a:pPr>
              <a:spcBef>
                <a:spcPts val="290"/>
              </a:spcBef>
              <a:spcAft>
                <a:spcPts val="1158"/>
              </a:spcAft>
            </a:pPr>
            <a:endParaRPr lang="en-US" sz="2300" dirty="0">
              <a:latin typeface="Calibri" panose="020F0502020204030204" pitchFamily="34" charset="0"/>
            </a:endParaRPr>
          </a:p>
          <a:p>
            <a:pPr>
              <a:spcBef>
                <a:spcPts val="290"/>
              </a:spcBef>
              <a:spcAft>
                <a:spcPts val="1158"/>
              </a:spcAft>
            </a:pPr>
            <a:r>
              <a:rPr lang="en-US" sz="2300" dirty="0">
                <a:latin typeface="Calibri" panose="020F0502020204030204" pitchFamily="34" charset="0"/>
              </a:rPr>
              <a:t>Old Notes:</a:t>
            </a:r>
            <a:br>
              <a:rPr lang="en-US" sz="2300" b="1" i="1" dirty="0">
                <a:latin typeface="Calibri" panose="020F0502020204030204" pitchFamily="34" charset="0"/>
              </a:rPr>
            </a:br>
            <a:br>
              <a:rPr lang="en-US" sz="2300" b="1" i="1" dirty="0">
                <a:latin typeface="Calibri" panose="020F0502020204030204" pitchFamily="34" charset="0"/>
              </a:rPr>
            </a:br>
            <a:r>
              <a:rPr lang="en-US" sz="2300" b="1" i="1" dirty="0">
                <a:latin typeface="Calibri" panose="020F0502020204030204" pitchFamily="34" charset="0"/>
              </a:rPr>
              <a:t>Waterfall work flow diagram?</a:t>
            </a:r>
          </a:p>
          <a:p>
            <a:pPr>
              <a:spcBef>
                <a:spcPts val="290"/>
              </a:spcBef>
              <a:spcAft>
                <a:spcPts val="1158"/>
              </a:spcAft>
            </a:pPr>
            <a:endParaRPr lang="en-US" sz="2300" b="1" i="1" dirty="0">
              <a:latin typeface="Calibri" panose="020F0502020204030204" pitchFamily="34" charset="0"/>
            </a:endParaRPr>
          </a:p>
          <a:p>
            <a:pPr>
              <a:spcBef>
                <a:spcPts val="290"/>
              </a:spcBef>
              <a:spcAft>
                <a:spcPts val="1158"/>
              </a:spcAft>
            </a:pPr>
            <a:r>
              <a:rPr lang="en-US" sz="2300" b="1" i="1" dirty="0">
                <a:latin typeface="Calibri" panose="020F0502020204030204" pitchFamily="34" charset="0"/>
              </a:rPr>
              <a:t>Key Considerations</a:t>
            </a:r>
          </a:p>
          <a:p>
            <a:pPr marL="331031" indent="-331031">
              <a:spcBef>
                <a:spcPts val="579"/>
              </a:spcBef>
              <a:buFont typeface="+mj-lt"/>
              <a:buAutoNum type="arabicPeriod"/>
            </a:pPr>
            <a:r>
              <a:rPr lang="en-US" sz="1700" dirty="0">
                <a:latin typeface="Calibri" panose="020F0502020204030204" pitchFamily="34" charset="0"/>
              </a:rPr>
              <a:t>Hydrology led by AECOM; 3 teams for Hydraulics to be performed simultaneously </a:t>
            </a:r>
          </a:p>
          <a:p>
            <a:pPr marL="331031" indent="-331031">
              <a:spcBef>
                <a:spcPts val="579"/>
              </a:spcBef>
              <a:buFont typeface="+mj-lt"/>
              <a:buAutoNum type="arabicPeriod"/>
            </a:pPr>
            <a:r>
              <a:rPr lang="en-US" sz="1700" dirty="0">
                <a:latin typeface="Calibri" panose="020F0502020204030204" pitchFamily="34" charset="0"/>
              </a:rPr>
              <a:t>Mitigation Projects - example of UBC Flood Study thru implementation (Ruth, Monica)</a:t>
            </a:r>
          </a:p>
          <a:p>
            <a:pPr marL="331031" indent="-331031">
              <a:spcBef>
                <a:spcPts val="579"/>
              </a:spcBef>
              <a:buFont typeface="+mj-lt"/>
              <a:buAutoNum type="arabicPeriod"/>
            </a:pPr>
            <a:r>
              <a:rPr lang="en-US" sz="1700" dirty="0">
                <a:latin typeface="Calibri" panose="020F0502020204030204" pitchFamily="34" charset="0"/>
              </a:rPr>
              <a:t>How to mitigate schedule risks? Identify critical paths and methods </a:t>
            </a:r>
          </a:p>
          <a:p>
            <a:pPr marL="331031" indent="-331031">
              <a:spcBef>
                <a:spcPts val="579"/>
              </a:spcBef>
              <a:buFont typeface="+mj-lt"/>
              <a:buAutoNum type="arabicPeriod"/>
            </a:pPr>
            <a:r>
              <a:rPr lang="en-US" sz="1700" dirty="0">
                <a:latin typeface="Calibri" panose="020F0502020204030204" pitchFamily="34" charset="0"/>
              </a:rPr>
              <a:t>Highlight team capacity and redundancy</a:t>
            </a:r>
          </a:p>
          <a:p>
            <a:pPr>
              <a:lnSpc>
                <a:spcPct val="107000"/>
              </a:lnSpc>
              <a:spcAft>
                <a:spcPts val="772"/>
              </a:spcAft>
            </a:pPr>
            <a:endParaRPr lang="en-US" sz="1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CC111-D6A8-402A-B87C-CF6606F5175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0280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CC111-D6A8-402A-B87C-CF6606F5175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387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290"/>
              </a:spcBef>
              <a:spcAft>
                <a:spcPts val="1158"/>
              </a:spcAft>
            </a:pPr>
            <a:endParaRPr lang="en-US" sz="2300" dirty="0">
              <a:latin typeface="Calibri" panose="020F0502020204030204" pitchFamily="34" charset="0"/>
            </a:endParaRPr>
          </a:p>
          <a:p>
            <a:pPr>
              <a:spcBef>
                <a:spcPts val="290"/>
              </a:spcBef>
              <a:spcAft>
                <a:spcPts val="1158"/>
              </a:spcAft>
            </a:pPr>
            <a:endParaRPr lang="en-US" sz="2300" dirty="0">
              <a:latin typeface="Calibri" panose="020F0502020204030204" pitchFamily="34" charset="0"/>
            </a:endParaRPr>
          </a:p>
          <a:p>
            <a:pPr>
              <a:spcBef>
                <a:spcPts val="290"/>
              </a:spcBef>
              <a:spcAft>
                <a:spcPts val="1158"/>
              </a:spcAft>
            </a:pPr>
            <a:br>
              <a:rPr lang="en-US" sz="2300" b="1" i="1" dirty="0">
                <a:latin typeface="Calibri" panose="020F0502020204030204" pitchFamily="34" charset="0"/>
              </a:rPr>
            </a:br>
            <a:br>
              <a:rPr lang="en-US" sz="2300" b="1" i="1" dirty="0">
                <a:latin typeface="Calibri" panose="020F0502020204030204" pitchFamily="34" charset="0"/>
              </a:rPr>
            </a:br>
            <a:endParaRPr lang="en-US" sz="1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CC111-D6A8-402A-B87C-CF6606F5175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4903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290"/>
              </a:spcBef>
              <a:spcAft>
                <a:spcPts val="1158"/>
              </a:spcAft>
            </a:pPr>
            <a:endParaRPr lang="en-US" sz="2300" dirty="0">
              <a:latin typeface="Calibri" panose="020F0502020204030204" pitchFamily="34" charset="0"/>
            </a:endParaRPr>
          </a:p>
          <a:p>
            <a:pPr>
              <a:spcBef>
                <a:spcPts val="290"/>
              </a:spcBef>
              <a:spcAft>
                <a:spcPts val="1158"/>
              </a:spcAft>
            </a:pPr>
            <a:endParaRPr lang="en-US" sz="2300" dirty="0">
              <a:latin typeface="Calibri" panose="020F0502020204030204" pitchFamily="34" charset="0"/>
            </a:endParaRPr>
          </a:p>
          <a:p>
            <a:pPr>
              <a:spcBef>
                <a:spcPts val="290"/>
              </a:spcBef>
              <a:spcAft>
                <a:spcPts val="1158"/>
              </a:spcAft>
            </a:pPr>
            <a:br>
              <a:rPr lang="en-US" sz="2300" b="1" i="1" dirty="0">
                <a:latin typeface="Calibri" panose="020F0502020204030204" pitchFamily="34" charset="0"/>
              </a:rPr>
            </a:br>
            <a:br>
              <a:rPr lang="en-US" sz="2300" b="1" i="1" dirty="0">
                <a:latin typeface="Calibri" panose="020F0502020204030204" pitchFamily="34" charset="0"/>
              </a:rPr>
            </a:br>
            <a:endParaRPr lang="en-US" sz="1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CC111-D6A8-402A-B87C-CF6606F5175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2815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290"/>
              </a:spcBef>
              <a:spcAft>
                <a:spcPts val="1158"/>
              </a:spcAft>
            </a:pPr>
            <a:endParaRPr lang="en-US" sz="2300" dirty="0">
              <a:latin typeface="Calibri" panose="020F0502020204030204" pitchFamily="34" charset="0"/>
            </a:endParaRPr>
          </a:p>
          <a:p>
            <a:pPr>
              <a:spcBef>
                <a:spcPts val="290"/>
              </a:spcBef>
              <a:spcAft>
                <a:spcPts val="1158"/>
              </a:spcAft>
            </a:pPr>
            <a:endParaRPr lang="en-US" sz="2300" dirty="0">
              <a:latin typeface="Calibri" panose="020F0502020204030204" pitchFamily="34" charset="0"/>
            </a:endParaRPr>
          </a:p>
          <a:p>
            <a:pPr>
              <a:spcBef>
                <a:spcPts val="290"/>
              </a:spcBef>
              <a:spcAft>
                <a:spcPts val="1158"/>
              </a:spcAft>
            </a:pPr>
            <a:r>
              <a:rPr lang="en-US" sz="2300" dirty="0">
                <a:latin typeface="Calibri" panose="020F0502020204030204" pitchFamily="34" charset="0"/>
              </a:rPr>
              <a:t>Old Notes:</a:t>
            </a:r>
            <a:br>
              <a:rPr lang="en-US" sz="2300" b="1" i="1" dirty="0">
                <a:latin typeface="Calibri" panose="020F0502020204030204" pitchFamily="34" charset="0"/>
              </a:rPr>
            </a:br>
            <a:br>
              <a:rPr lang="en-US" sz="2300" b="1" i="1" dirty="0">
                <a:latin typeface="Calibri" panose="020F0502020204030204" pitchFamily="34" charset="0"/>
              </a:rPr>
            </a:br>
            <a:r>
              <a:rPr lang="en-US" sz="2300" b="1" i="1" dirty="0">
                <a:latin typeface="Calibri" panose="020F0502020204030204" pitchFamily="34" charset="0"/>
              </a:rPr>
              <a:t>Waterfall work flow diagram?</a:t>
            </a:r>
          </a:p>
          <a:p>
            <a:pPr>
              <a:spcBef>
                <a:spcPts val="290"/>
              </a:spcBef>
              <a:spcAft>
                <a:spcPts val="1158"/>
              </a:spcAft>
            </a:pPr>
            <a:endParaRPr lang="en-US" sz="2300" b="1" i="1" dirty="0">
              <a:latin typeface="Calibri" panose="020F0502020204030204" pitchFamily="34" charset="0"/>
            </a:endParaRPr>
          </a:p>
          <a:p>
            <a:pPr>
              <a:spcBef>
                <a:spcPts val="290"/>
              </a:spcBef>
              <a:spcAft>
                <a:spcPts val="1158"/>
              </a:spcAft>
            </a:pPr>
            <a:r>
              <a:rPr lang="en-US" sz="2300" b="1" i="1" dirty="0">
                <a:latin typeface="Calibri" panose="020F0502020204030204" pitchFamily="34" charset="0"/>
              </a:rPr>
              <a:t>Key Considerations</a:t>
            </a:r>
          </a:p>
          <a:p>
            <a:pPr marL="331031" indent="-331031">
              <a:spcBef>
                <a:spcPts val="579"/>
              </a:spcBef>
              <a:buFont typeface="+mj-lt"/>
              <a:buAutoNum type="arabicPeriod"/>
            </a:pPr>
            <a:r>
              <a:rPr lang="en-US" sz="1700" dirty="0">
                <a:latin typeface="Calibri" panose="020F0502020204030204" pitchFamily="34" charset="0"/>
              </a:rPr>
              <a:t>Hydrology led by AECOM; 3 teams for Hydraulics to be performed simultaneously </a:t>
            </a:r>
          </a:p>
          <a:p>
            <a:pPr marL="331031" indent="-331031">
              <a:spcBef>
                <a:spcPts val="579"/>
              </a:spcBef>
              <a:buFont typeface="+mj-lt"/>
              <a:buAutoNum type="arabicPeriod"/>
            </a:pPr>
            <a:r>
              <a:rPr lang="en-US" sz="1700" dirty="0">
                <a:latin typeface="Calibri" panose="020F0502020204030204" pitchFamily="34" charset="0"/>
              </a:rPr>
              <a:t>Mitigation Projects - example of UBC Flood Study thru implementation (Ruth, Monica)</a:t>
            </a:r>
          </a:p>
          <a:p>
            <a:pPr marL="331031" indent="-331031">
              <a:spcBef>
                <a:spcPts val="579"/>
              </a:spcBef>
              <a:buFont typeface="+mj-lt"/>
              <a:buAutoNum type="arabicPeriod"/>
            </a:pPr>
            <a:r>
              <a:rPr lang="en-US" sz="1700" dirty="0">
                <a:latin typeface="Calibri" panose="020F0502020204030204" pitchFamily="34" charset="0"/>
              </a:rPr>
              <a:t>How to mitigate schedule risks? Identify critical paths and methods </a:t>
            </a:r>
          </a:p>
          <a:p>
            <a:pPr marL="331031" indent="-331031">
              <a:spcBef>
                <a:spcPts val="579"/>
              </a:spcBef>
              <a:buFont typeface="+mj-lt"/>
              <a:buAutoNum type="arabicPeriod"/>
            </a:pPr>
            <a:r>
              <a:rPr lang="en-US" sz="1700" dirty="0">
                <a:latin typeface="Calibri" panose="020F0502020204030204" pitchFamily="34" charset="0"/>
              </a:rPr>
              <a:t>Highlight team capacity and redundancy</a:t>
            </a:r>
          </a:p>
          <a:p>
            <a:pPr>
              <a:lnSpc>
                <a:spcPct val="107000"/>
              </a:lnSpc>
              <a:spcAft>
                <a:spcPts val="772"/>
              </a:spcAft>
            </a:pPr>
            <a:endParaRPr lang="en-US" sz="1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CC111-D6A8-402A-B87C-CF6606F5175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150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290"/>
              </a:spcBef>
              <a:spcAft>
                <a:spcPts val="1158"/>
              </a:spcAft>
            </a:pPr>
            <a:endParaRPr lang="en-US" sz="2300" dirty="0">
              <a:latin typeface="Calibri" panose="020F0502020204030204" pitchFamily="34" charset="0"/>
            </a:endParaRPr>
          </a:p>
          <a:p>
            <a:pPr>
              <a:spcBef>
                <a:spcPts val="290"/>
              </a:spcBef>
              <a:spcAft>
                <a:spcPts val="1158"/>
              </a:spcAft>
            </a:pPr>
            <a:endParaRPr lang="en-US" sz="2300" dirty="0">
              <a:latin typeface="Calibri" panose="020F0502020204030204" pitchFamily="34" charset="0"/>
            </a:endParaRPr>
          </a:p>
          <a:p>
            <a:pPr>
              <a:spcBef>
                <a:spcPts val="290"/>
              </a:spcBef>
              <a:spcAft>
                <a:spcPts val="1158"/>
              </a:spcAft>
            </a:pPr>
            <a:r>
              <a:rPr lang="en-US" sz="2300" dirty="0">
                <a:latin typeface="Calibri" panose="020F0502020204030204" pitchFamily="34" charset="0"/>
              </a:rPr>
              <a:t>Old Notes:</a:t>
            </a:r>
            <a:br>
              <a:rPr lang="en-US" sz="2300" b="1" i="1" dirty="0">
                <a:latin typeface="Calibri" panose="020F0502020204030204" pitchFamily="34" charset="0"/>
              </a:rPr>
            </a:br>
            <a:br>
              <a:rPr lang="en-US" sz="2300" b="1" i="1" dirty="0">
                <a:latin typeface="Calibri" panose="020F0502020204030204" pitchFamily="34" charset="0"/>
              </a:rPr>
            </a:br>
            <a:r>
              <a:rPr lang="en-US" sz="2300" b="1" i="1" dirty="0">
                <a:latin typeface="Calibri" panose="020F0502020204030204" pitchFamily="34" charset="0"/>
              </a:rPr>
              <a:t>Waterfall work flow diagram?</a:t>
            </a:r>
          </a:p>
          <a:p>
            <a:pPr>
              <a:spcBef>
                <a:spcPts val="290"/>
              </a:spcBef>
              <a:spcAft>
                <a:spcPts val="1158"/>
              </a:spcAft>
            </a:pPr>
            <a:endParaRPr lang="en-US" sz="2300" b="1" i="1" dirty="0">
              <a:latin typeface="Calibri" panose="020F0502020204030204" pitchFamily="34" charset="0"/>
            </a:endParaRPr>
          </a:p>
          <a:p>
            <a:pPr>
              <a:spcBef>
                <a:spcPts val="290"/>
              </a:spcBef>
              <a:spcAft>
                <a:spcPts val="1158"/>
              </a:spcAft>
            </a:pPr>
            <a:r>
              <a:rPr lang="en-US" sz="2300" b="1" i="1" dirty="0">
                <a:latin typeface="Calibri" panose="020F0502020204030204" pitchFamily="34" charset="0"/>
              </a:rPr>
              <a:t>Key Considerations</a:t>
            </a:r>
          </a:p>
          <a:p>
            <a:pPr marL="331031" indent="-331031">
              <a:spcBef>
                <a:spcPts val="579"/>
              </a:spcBef>
              <a:buFont typeface="+mj-lt"/>
              <a:buAutoNum type="arabicPeriod"/>
            </a:pPr>
            <a:r>
              <a:rPr lang="en-US" sz="1700" dirty="0">
                <a:latin typeface="Calibri" panose="020F0502020204030204" pitchFamily="34" charset="0"/>
              </a:rPr>
              <a:t>Hydrology led by AECOM; 3 teams for Hydraulics to be performed simultaneously </a:t>
            </a:r>
          </a:p>
          <a:p>
            <a:pPr marL="331031" indent="-331031">
              <a:spcBef>
                <a:spcPts val="579"/>
              </a:spcBef>
              <a:buFont typeface="+mj-lt"/>
              <a:buAutoNum type="arabicPeriod"/>
            </a:pPr>
            <a:r>
              <a:rPr lang="en-US" sz="1700" dirty="0">
                <a:latin typeface="Calibri" panose="020F0502020204030204" pitchFamily="34" charset="0"/>
              </a:rPr>
              <a:t>Mitigation Projects - example of UBC Flood Study thru implementation (Ruth, Monica)</a:t>
            </a:r>
          </a:p>
          <a:p>
            <a:pPr marL="331031" indent="-331031">
              <a:spcBef>
                <a:spcPts val="579"/>
              </a:spcBef>
              <a:buFont typeface="+mj-lt"/>
              <a:buAutoNum type="arabicPeriod"/>
            </a:pPr>
            <a:r>
              <a:rPr lang="en-US" sz="1700" dirty="0">
                <a:latin typeface="Calibri" panose="020F0502020204030204" pitchFamily="34" charset="0"/>
              </a:rPr>
              <a:t>How to mitigate schedule risks? Identify critical paths and methods </a:t>
            </a:r>
          </a:p>
          <a:p>
            <a:pPr marL="331031" indent="-331031">
              <a:spcBef>
                <a:spcPts val="579"/>
              </a:spcBef>
              <a:buFont typeface="+mj-lt"/>
              <a:buAutoNum type="arabicPeriod"/>
            </a:pPr>
            <a:r>
              <a:rPr lang="en-US" sz="1700" dirty="0">
                <a:latin typeface="Calibri" panose="020F0502020204030204" pitchFamily="34" charset="0"/>
              </a:rPr>
              <a:t>Highlight team capacity and redundancy</a:t>
            </a:r>
          </a:p>
          <a:p>
            <a:pPr>
              <a:lnSpc>
                <a:spcPct val="107000"/>
              </a:lnSpc>
              <a:spcAft>
                <a:spcPts val="772"/>
              </a:spcAft>
            </a:pPr>
            <a:endParaRPr lang="en-US" sz="1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CC111-D6A8-402A-B87C-CF6606F5175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0396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290"/>
              </a:spcBef>
              <a:spcAft>
                <a:spcPts val="1158"/>
              </a:spcAft>
            </a:pPr>
            <a:endParaRPr lang="en-US" sz="2300" dirty="0">
              <a:latin typeface="Calibri" panose="020F0502020204030204" pitchFamily="34" charset="0"/>
            </a:endParaRPr>
          </a:p>
          <a:p>
            <a:pPr>
              <a:spcBef>
                <a:spcPts val="290"/>
              </a:spcBef>
              <a:spcAft>
                <a:spcPts val="1158"/>
              </a:spcAft>
            </a:pPr>
            <a:endParaRPr lang="en-US" sz="2300" dirty="0">
              <a:latin typeface="Calibri" panose="020F0502020204030204" pitchFamily="34" charset="0"/>
            </a:endParaRPr>
          </a:p>
          <a:p>
            <a:pPr>
              <a:spcBef>
                <a:spcPts val="290"/>
              </a:spcBef>
              <a:spcAft>
                <a:spcPts val="1158"/>
              </a:spcAft>
            </a:pPr>
            <a:r>
              <a:rPr lang="en-US" sz="2300" dirty="0">
                <a:latin typeface="Calibri" panose="020F0502020204030204" pitchFamily="34" charset="0"/>
              </a:rPr>
              <a:t>Old Notes:</a:t>
            </a:r>
            <a:br>
              <a:rPr lang="en-US" sz="2300" b="1" i="1" dirty="0">
                <a:latin typeface="Calibri" panose="020F0502020204030204" pitchFamily="34" charset="0"/>
              </a:rPr>
            </a:br>
            <a:br>
              <a:rPr lang="en-US" sz="2300" b="1" i="1" dirty="0">
                <a:latin typeface="Calibri" panose="020F0502020204030204" pitchFamily="34" charset="0"/>
              </a:rPr>
            </a:br>
            <a:r>
              <a:rPr lang="en-US" sz="2300" b="1" i="1" dirty="0">
                <a:latin typeface="Calibri" panose="020F0502020204030204" pitchFamily="34" charset="0"/>
              </a:rPr>
              <a:t>Waterfall work flow diagram?</a:t>
            </a:r>
          </a:p>
          <a:p>
            <a:pPr>
              <a:spcBef>
                <a:spcPts val="290"/>
              </a:spcBef>
              <a:spcAft>
                <a:spcPts val="1158"/>
              </a:spcAft>
            </a:pPr>
            <a:endParaRPr lang="en-US" sz="2300" b="1" i="1" dirty="0">
              <a:latin typeface="Calibri" panose="020F0502020204030204" pitchFamily="34" charset="0"/>
            </a:endParaRPr>
          </a:p>
          <a:p>
            <a:pPr>
              <a:spcBef>
                <a:spcPts val="290"/>
              </a:spcBef>
              <a:spcAft>
                <a:spcPts val="1158"/>
              </a:spcAft>
            </a:pPr>
            <a:r>
              <a:rPr lang="en-US" sz="2300" b="1" i="1" dirty="0">
                <a:latin typeface="Calibri" panose="020F0502020204030204" pitchFamily="34" charset="0"/>
              </a:rPr>
              <a:t>Key Considerations</a:t>
            </a:r>
          </a:p>
          <a:p>
            <a:pPr marL="331031" indent="-331031">
              <a:spcBef>
                <a:spcPts val="579"/>
              </a:spcBef>
              <a:buFont typeface="+mj-lt"/>
              <a:buAutoNum type="arabicPeriod"/>
            </a:pPr>
            <a:r>
              <a:rPr lang="en-US" sz="1700" dirty="0">
                <a:latin typeface="Calibri" panose="020F0502020204030204" pitchFamily="34" charset="0"/>
              </a:rPr>
              <a:t>Hydrology led by AECOM; 3 teams for Hydraulics to be performed simultaneously </a:t>
            </a:r>
          </a:p>
          <a:p>
            <a:pPr marL="331031" indent="-331031">
              <a:spcBef>
                <a:spcPts val="579"/>
              </a:spcBef>
              <a:buFont typeface="+mj-lt"/>
              <a:buAutoNum type="arabicPeriod"/>
            </a:pPr>
            <a:r>
              <a:rPr lang="en-US" sz="1700" dirty="0">
                <a:latin typeface="Calibri" panose="020F0502020204030204" pitchFamily="34" charset="0"/>
              </a:rPr>
              <a:t>Mitigation Projects - example of UBC Flood Study thru implementation (Ruth, Monica)</a:t>
            </a:r>
          </a:p>
          <a:p>
            <a:pPr marL="331031" indent="-331031">
              <a:spcBef>
                <a:spcPts val="579"/>
              </a:spcBef>
              <a:buFont typeface="+mj-lt"/>
              <a:buAutoNum type="arabicPeriod"/>
            </a:pPr>
            <a:r>
              <a:rPr lang="en-US" sz="1700" dirty="0">
                <a:latin typeface="Calibri" panose="020F0502020204030204" pitchFamily="34" charset="0"/>
              </a:rPr>
              <a:t>How to mitigate schedule risks? Identify critical paths and methods </a:t>
            </a:r>
          </a:p>
          <a:p>
            <a:pPr marL="331031" indent="-331031">
              <a:spcBef>
                <a:spcPts val="579"/>
              </a:spcBef>
              <a:buFont typeface="+mj-lt"/>
              <a:buAutoNum type="arabicPeriod"/>
            </a:pPr>
            <a:r>
              <a:rPr lang="en-US" sz="1700" dirty="0">
                <a:latin typeface="Calibri" panose="020F0502020204030204" pitchFamily="34" charset="0"/>
              </a:rPr>
              <a:t>Highlight team capacity and redundancy</a:t>
            </a:r>
          </a:p>
          <a:p>
            <a:pPr>
              <a:lnSpc>
                <a:spcPct val="107000"/>
              </a:lnSpc>
              <a:spcAft>
                <a:spcPts val="772"/>
              </a:spcAft>
            </a:pPr>
            <a:endParaRPr lang="en-US" sz="1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CC111-D6A8-402A-B87C-CF6606F5175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3718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290"/>
              </a:spcBef>
              <a:spcAft>
                <a:spcPts val="1158"/>
              </a:spcAft>
            </a:pPr>
            <a:endParaRPr lang="en-US" sz="2300" dirty="0">
              <a:latin typeface="Calibri" panose="020F0502020204030204" pitchFamily="34" charset="0"/>
            </a:endParaRPr>
          </a:p>
          <a:p>
            <a:pPr>
              <a:spcBef>
                <a:spcPts val="290"/>
              </a:spcBef>
              <a:spcAft>
                <a:spcPts val="1158"/>
              </a:spcAft>
            </a:pPr>
            <a:endParaRPr lang="en-US" sz="2300" dirty="0">
              <a:latin typeface="Calibri" panose="020F0502020204030204" pitchFamily="34" charset="0"/>
            </a:endParaRPr>
          </a:p>
          <a:p>
            <a:pPr>
              <a:spcBef>
                <a:spcPts val="290"/>
              </a:spcBef>
              <a:spcAft>
                <a:spcPts val="1158"/>
              </a:spcAft>
            </a:pPr>
            <a:r>
              <a:rPr lang="en-US" sz="2300" dirty="0">
                <a:latin typeface="Calibri" panose="020F0502020204030204" pitchFamily="34" charset="0"/>
              </a:rPr>
              <a:t>Old Notes:</a:t>
            </a:r>
            <a:br>
              <a:rPr lang="en-US" sz="2300" b="1" i="1" dirty="0">
                <a:latin typeface="Calibri" panose="020F0502020204030204" pitchFamily="34" charset="0"/>
              </a:rPr>
            </a:br>
            <a:br>
              <a:rPr lang="en-US" sz="2300" b="1" i="1" dirty="0">
                <a:latin typeface="Calibri" panose="020F0502020204030204" pitchFamily="34" charset="0"/>
              </a:rPr>
            </a:br>
            <a:r>
              <a:rPr lang="en-US" sz="2300" b="1" i="1" dirty="0">
                <a:latin typeface="Calibri" panose="020F0502020204030204" pitchFamily="34" charset="0"/>
              </a:rPr>
              <a:t>Waterfall work flow diagram?</a:t>
            </a:r>
          </a:p>
          <a:p>
            <a:pPr>
              <a:spcBef>
                <a:spcPts val="290"/>
              </a:spcBef>
              <a:spcAft>
                <a:spcPts val="1158"/>
              </a:spcAft>
            </a:pPr>
            <a:endParaRPr lang="en-US" sz="2300" b="1" i="1" dirty="0">
              <a:latin typeface="Calibri" panose="020F0502020204030204" pitchFamily="34" charset="0"/>
            </a:endParaRPr>
          </a:p>
          <a:p>
            <a:pPr>
              <a:spcBef>
                <a:spcPts val="290"/>
              </a:spcBef>
              <a:spcAft>
                <a:spcPts val="1158"/>
              </a:spcAft>
            </a:pPr>
            <a:r>
              <a:rPr lang="en-US" sz="2300" b="1" i="1" dirty="0">
                <a:latin typeface="Calibri" panose="020F0502020204030204" pitchFamily="34" charset="0"/>
              </a:rPr>
              <a:t>Key Considerations</a:t>
            </a:r>
          </a:p>
          <a:p>
            <a:pPr marL="331031" indent="-331031">
              <a:spcBef>
                <a:spcPts val="579"/>
              </a:spcBef>
              <a:buFont typeface="+mj-lt"/>
              <a:buAutoNum type="arabicPeriod"/>
            </a:pPr>
            <a:r>
              <a:rPr lang="en-US" sz="1700" dirty="0">
                <a:latin typeface="Calibri" panose="020F0502020204030204" pitchFamily="34" charset="0"/>
              </a:rPr>
              <a:t>Hydrology led by AECOM; 3 teams for Hydraulics to be performed simultaneously </a:t>
            </a:r>
          </a:p>
          <a:p>
            <a:pPr marL="331031" indent="-331031">
              <a:spcBef>
                <a:spcPts val="579"/>
              </a:spcBef>
              <a:buFont typeface="+mj-lt"/>
              <a:buAutoNum type="arabicPeriod"/>
            </a:pPr>
            <a:r>
              <a:rPr lang="en-US" sz="1700" dirty="0">
                <a:latin typeface="Calibri" panose="020F0502020204030204" pitchFamily="34" charset="0"/>
              </a:rPr>
              <a:t>Mitigation Projects - example of UBC Flood Study thru implementation (Ruth, Monica)</a:t>
            </a:r>
          </a:p>
          <a:p>
            <a:pPr marL="331031" indent="-331031">
              <a:spcBef>
                <a:spcPts val="579"/>
              </a:spcBef>
              <a:buFont typeface="+mj-lt"/>
              <a:buAutoNum type="arabicPeriod"/>
            </a:pPr>
            <a:r>
              <a:rPr lang="en-US" sz="1700" dirty="0">
                <a:latin typeface="Calibri" panose="020F0502020204030204" pitchFamily="34" charset="0"/>
              </a:rPr>
              <a:t>How to mitigate schedule risks? Identify critical paths and methods </a:t>
            </a:r>
          </a:p>
          <a:p>
            <a:pPr marL="331031" indent="-331031">
              <a:spcBef>
                <a:spcPts val="579"/>
              </a:spcBef>
              <a:buFont typeface="+mj-lt"/>
              <a:buAutoNum type="arabicPeriod"/>
            </a:pPr>
            <a:r>
              <a:rPr lang="en-US" sz="1700" dirty="0">
                <a:latin typeface="Calibri" panose="020F0502020204030204" pitchFamily="34" charset="0"/>
              </a:rPr>
              <a:t>Highlight team capacity and redundancy</a:t>
            </a:r>
          </a:p>
          <a:p>
            <a:pPr>
              <a:lnSpc>
                <a:spcPct val="107000"/>
              </a:lnSpc>
              <a:spcAft>
                <a:spcPts val="772"/>
              </a:spcAft>
            </a:pPr>
            <a:endParaRPr lang="en-US" sz="1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CC111-D6A8-402A-B87C-CF6606F5175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6670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290"/>
              </a:spcBef>
              <a:spcAft>
                <a:spcPts val="1158"/>
              </a:spcAft>
            </a:pPr>
            <a:endParaRPr lang="en-US" sz="2300" dirty="0">
              <a:latin typeface="Calibri" panose="020F0502020204030204" pitchFamily="34" charset="0"/>
            </a:endParaRPr>
          </a:p>
          <a:p>
            <a:pPr>
              <a:spcBef>
                <a:spcPts val="290"/>
              </a:spcBef>
              <a:spcAft>
                <a:spcPts val="1158"/>
              </a:spcAft>
            </a:pPr>
            <a:endParaRPr lang="en-US" sz="2300" dirty="0">
              <a:latin typeface="Calibri" panose="020F0502020204030204" pitchFamily="34" charset="0"/>
            </a:endParaRPr>
          </a:p>
          <a:p>
            <a:pPr>
              <a:spcBef>
                <a:spcPts val="290"/>
              </a:spcBef>
              <a:spcAft>
                <a:spcPts val="1158"/>
              </a:spcAft>
            </a:pPr>
            <a:r>
              <a:rPr lang="en-US" sz="2300" dirty="0">
                <a:latin typeface="Calibri" panose="020F0502020204030204" pitchFamily="34" charset="0"/>
              </a:rPr>
              <a:t>Old Notes:</a:t>
            </a:r>
            <a:br>
              <a:rPr lang="en-US" sz="2300" b="1" i="1" dirty="0">
                <a:latin typeface="Calibri" panose="020F0502020204030204" pitchFamily="34" charset="0"/>
              </a:rPr>
            </a:br>
            <a:br>
              <a:rPr lang="en-US" sz="2300" b="1" i="1" dirty="0">
                <a:latin typeface="Calibri" panose="020F0502020204030204" pitchFamily="34" charset="0"/>
              </a:rPr>
            </a:br>
            <a:r>
              <a:rPr lang="en-US" sz="2300" b="1" i="1" dirty="0">
                <a:latin typeface="Calibri" panose="020F0502020204030204" pitchFamily="34" charset="0"/>
              </a:rPr>
              <a:t>Waterfall work flow diagram?</a:t>
            </a:r>
          </a:p>
          <a:p>
            <a:pPr>
              <a:spcBef>
                <a:spcPts val="290"/>
              </a:spcBef>
              <a:spcAft>
                <a:spcPts val="1158"/>
              </a:spcAft>
            </a:pPr>
            <a:endParaRPr lang="en-US" sz="2300" b="1" i="1" dirty="0">
              <a:latin typeface="Calibri" panose="020F0502020204030204" pitchFamily="34" charset="0"/>
            </a:endParaRPr>
          </a:p>
          <a:p>
            <a:pPr>
              <a:spcBef>
                <a:spcPts val="290"/>
              </a:spcBef>
              <a:spcAft>
                <a:spcPts val="1158"/>
              </a:spcAft>
            </a:pPr>
            <a:r>
              <a:rPr lang="en-US" sz="2300" b="1" i="1" dirty="0">
                <a:latin typeface="Calibri" panose="020F0502020204030204" pitchFamily="34" charset="0"/>
              </a:rPr>
              <a:t>Key Considerations</a:t>
            </a:r>
          </a:p>
          <a:p>
            <a:pPr marL="331031" indent="-331031">
              <a:spcBef>
                <a:spcPts val="579"/>
              </a:spcBef>
              <a:buFont typeface="+mj-lt"/>
              <a:buAutoNum type="arabicPeriod"/>
            </a:pPr>
            <a:r>
              <a:rPr lang="en-US" sz="1700" dirty="0">
                <a:latin typeface="Calibri" panose="020F0502020204030204" pitchFamily="34" charset="0"/>
              </a:rPr>
              <a:t>Hydrology led by AECOM; 3 teams for Hydraulics to be performed simultaneously </a:t>
            </a:r>
          </a:p>
          <a:p>
            <a:pPr marL="331031" indent="-331031">
              <a:spcBef>
                <a:spcPts val="579"/>
              </a:spcBef>
              <a:buFont typeface="+mj-lt"/>
              <a:buAutoNum type="arabicPeriod"/>
            </a:pPr>
            <a:r>
              <a:rPr lang="en-US" sz="1700" dirty="0">
                <a:latin typeface="Calibri" panose="020F0502020204030204" pitchFamily="34" charset="0"/>
              </a:rPr>
              <a:t>Mitigation Projects - example of UBC Flood Study thru implementation (Ruth, Monica)</a:t>
            </a:r>
          </a:p>
          <a:p>
            <a:pPr marL="331031" indent="-331031">
              <a:spcBef>
                <a:spcPts val="579"/>
              </a:spcBef>
              <a:buFont typeface="+mj-lt"/>
              <a:buAutoNum type="arabicPeriod"/>
            </a:pPr>
            <a:r>
              <a:rPr lang="en-US" sz="1700" dirty="0">
                <a:latin typeface="Calibri" panose="020F0502020204030204" pitchFamily="34" charset="0"/>
              </a:rPr>
              <a:t>How to mitigate schedule risks? Identify critical paths and methods </a:t>
            </a:r>
          </a:p>
          <a:p>
            <a:pPr marL="331031" indent="-331031">
              <a:spcBef>
                <a:spcPts val="579"/>
              </a:spcBef>
              <a:buFont typeface="+mj-lt"/>
              <a:buAutoNum type="arabicPeriod"/>
            </a:pPr>
            <a:r>
              <a:rPr lang="en-US" sz="1700" dirty="0">
                <a:latin typeface="Calibri" panose="020F0502020204030204" pitchFamily="34" charset="0"/>
              </a:rPr>
              <a:t>Highlight team capacity and redundancy</a:t>
            </a:r>
          </a:p>
          <a:p>
            <a:pPr>
              <a:lnSpc>
                <a:spcPct val="107000"/>
              </a:lnSpc>
              <a:spcAft>
                <a:spcPts val="772"/>
              </a:spcAft>
            </a:pPr>
            <a:endParaRPr lang="en-US" sz="1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CC111-D6A8-402A-B87C-CF6606F5175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5342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290"/>
              </a:spcBef>
              <a:spcAft>
                <a:spcPts val="1158"/>
              </a:spcAft>
            </a:pPr>
            <a:endParaRPr lang="en-US" sz="2300" dirty="0">
              <a:latin typeface="Calibri" panose="020F0502020204030204" pitchFamily="34" charset="0"/>
            </a:endParaRPr>
          </a:p>
          <a:p>
            <a:pPr>
              <a:spcBef>
                <a:spcPts val="290"/>
              </a:spcBef>
              <a:spcAft>
                <a:spcPts val="1158"/>
              </a:spcAft>
            </a:pPr>
            <a:endParaRPr lang="en-US" sz="2300" dirty="0">
              <a:latin typeface="Calibri" panose="020F0502020204030204" pitchFamily="34" charset="0"/>
            </a:endParaRPr>
          </a:p>
          <a:p>
            <a:pPr>
              <a:spcBef>
                <a:spcPts val="290"/>
              </a:spcBef>
              <a:spcAft>
                <a:spcPts val="1158"/>
              </a:spcAft>
            </a:pPr>
            <a:r>
              <a:rPr lang="en-US" sz="2300" dirty="0">
                <a:latin typeface="Calibri" panose="020F0502020204030204" pitchFamily="34" charset="0"/>
              </a:rPr>
              <a:t>Old Notes:</a:t>
            </a:r>
            <a:br>
              <a:rPr lang="en-US" sz="2300" b="1" i="1" dirty="0">
                <a:latin typeface="Calibri" panose="020F0502020204030204" pitchFamily="34" charset="0"/>
              </a:rPr>
            </a:br>
            <a:br>
              <a:rPr lang="en-US" sz="2300" b="1" i="1" dirty="0">
                <a:latin typeface="Calibri" panose="020F0502020204030204" pitchFamily="34" charset="0"/>
              </a:rPr>
            </a:br>
            <a:r>
              <a:rPr lang="en-US" sz="2300" b="1" i="1" dirty="0">
                <a:latin typeface="Calibri" panose="020F0502020204030204" pitchFamily="34" charset="0"/>
              </a:rPr>
              <a:t>Waterfall work flow diagram?</a:t>
            </a:r>
          </a:p>
          <a:p>
            <a:pPr>
              <a:spcBef>
                <a:spcPts val="290"/>
              </a:spcBef>
              <a:spcAft>
                <a:spcPts val="1158"/>
              </a:spcAft>
            </a:pPr>
            <a:endParaRPr lang="en-US" sz="2300" b="1" i="1" dirty="0">
              <a:latin typeface="Calibri" panose="020F0502020204030204" pitchFamily="34" charset="0"/>
            </a:endParaRPr>
          </a:p>
          <a:p>
            <a:pPr>
              <a:spcBef>
                <a:spcPts val="290"/>
              </a:spcBef>
              <a:spcAft>
                <a:spcPts val="1158"/>
              </a:spcAft>
            </a:pPr>
            <a:r>
              <a:rPr lang="en-US" sz="2300" b="1" i="1" dirty="0">
                <a:latin typeface="Calibri" panose="020F0502020204030204" pitchFamily="34" charset="0"/>
              </a:rPr>
              <a:t>Key Considerations</a:t>
            </a:r>
          </a:p>
          <a:p>
            <a:pPr marL="331031" indent="-331031">
              <a:spcBef>
                <a:spcPts val="579"/>
              </a:spcBef>
              <a:buFont typeface="+mj-lt"/>
              <a:buAutoNum type="arabicPeriod"/>
            </a:pPr>
            <a:r>
              <a:rPr lang="en-US" sz="1700" dirty="0">
                <a:latin typeface="Calibri" panose="020F0502020204030204" pitchFamily="34" charset="0"/>
              </a:rPr>
              <a:t>Hydrology led by AECOM; 3 teams for Hydraulics to be performed simultaneously </a:t>
            </a:r>
          </a:p>
          <a:p>
            <a:pPr marL="331031" indent="-331031">
              <a:spcBef>
                <a:spcPts val="579"/>
              </a:spcBef>
              <a:buFont typeface="+mj-lt"/>
              <a:buAutoNum type="arabicPeriod"/>
            </a:pPr>
            <a:r>
              <a:rPr lang="en-US" sz="1700" dirty="0">
                <a:latin typeface="Calibri" panose="020F0502020204030204" pitchFamily="34" charset="0"/>
              </a:rPr>
              <a:t>Mitigation Projects - example of UBC Flood Study thru implementation (Ruth, Monica)</a:t>
            </a:r>
          </a:p>
          <a:p>
            <a:pPr marL="331031" indent="-331031">
              <a:spcBef>
                <a:spcPts val="579"/>
              </a:spcBef>
              <a:buFont typeface="+mj-lt"/>
              <a:buAutoNum type="arabicPeriod"/>
            </a:pPr>
            <a:r>
              <a:rPr lang="en-US" sz="1700" dirty="0">
                <a:latin typeface="Calibri" panose="020F0502020204030204" pitchFamily="34" charset="0"/>
              </a:rPr>
              <a:t>How to mitigate schedule risks? Identify critical paths and methods </a:t>
            </a:r>
          </a:p>
          <a:p>
            <a:pPr marL="331031" indent="-331031">
              <a:spcBef>
                <a:spcPts val="579"/>
              </a:spcBef>
              <a:buFont typeface="+mj-lt"/>
              <a:buAutoNum type="arabicPeriod"/>
            </a:pPr>
            <a:r>
              <a:rPr lang="en-US" sz="1700" dirty="0">
                <a:latin typeface="Calibri" panose="020F0502020204030204" pitchFamily="34" charset="0"/>
              </a:rPr>
              <a:t>Highlight team capacity and redundancy</a:t>
            </a:r>
          </a:p>
          <a:p>
            <a:pPr>
              <a:lnSpc>
                <a:spcPct val="107000"/>
              </a:lnSpc>
              <a:spcAft>
                <a:spcPts val="772"/>
              </a:spcAft>
            </a:pPr>
            <a:endParaRPr lang="en-US" sz="1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CC111-D6A8-402A-B87C-CF6606F5175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910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gi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2FD4BD-0846-48E5-828D-410670D56D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8"/>
          <a:stretch/>
        </p:blipFill>
        <p:spPr>
          <a:xfrm>
            <a:off x="-6475" y="0"/>
            <a:ext cx="12198475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702CD22-12FC-4E9D-B972-4F1F6A0B7822}"/>
              </a:ext>
            </a:extLst>
          </p:cNvPr>
          <p:cNvSpPr/>
          <p:nvPr userDrawn="1"/>
        </p:nvSpPr>
        <p:spPr>
          <a:xfrm>
            <a:off x="-6475" y="4668110"/>
            <a:ext cx="12201307" cy="18256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AA95873-C0B5-4EF3-A8BF-FF9B960DE1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26267" r="18670" b="14785"/>
          <a:stretch/>
        </p:blipFill>
        <p:spPr>
          <a:xfrm>
            <a:off x="6582022" y="4668111"/>
            <a:ext cx="5612810" cy="182562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47E01E6-401E-4F10-891C-780AAF337E7F}"/>
              </a:ext>
            </a:extLst>
          </p:cNvPr>
          <p:cNvSpPr/>
          <p:nvPr userDrawn="1"/>
        </p:nvSpPr>
        <p:spPr>
          <a:xfrm>
            <a:off x="0" y="965270"/>
            <a:ext cx="388088" cy="568007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484853-8DF3-463C-970B-3CA89EB3AA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14" y="1663845"/>
            <a:ext cx="5307176" cy="1819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308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97EC6A-27AC-489F-A7B6-3F97494ED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8"/>
          <a:stretch/>
        </p:blipFill>
        <p:spPr>
          <a:xfrm>
            <a:off x="-6475" y="0"/>
            <a:ext cx="12198475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5EDA8A-5ACF-4871-9DD4-D722C08F69CA}"/>
              </a:ext>
            </a:extLst>
          </p:cNvPr>
          <p:cNvSpPr txBox="1"/>
          <p:nvPr userDrawn="1"/>
        </p:nvSpPr>
        <p:spPr>
          <a:xfrm>
            <a:off x="9957391" y="6523389"/>
            <a:ext cx="20751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cap="all" spc="100">
                <a:solidFill>
                  <a:schemeClr val="bg1">
                    <a:lumMod val="65000"/>
                  </a:schemeClr>
                </a:solidFill>
              </a:rPr>
              <a:t>K Friese + Associates</a:t>
            </a:r>
          </a:p>
        </p:txBody>
      </p:sp>
    </p:spTree>
    <p:extLst>
      <p:ext uri="{BB962C8B-B14F-4D97-AF65-F5344CB8AC3E}">
        <p14:creationId xmlns:p14="http://schemas.microsoft.com/office/powerpoint/2010/main" val="1665634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4813AB-6FFA-4AD7-965D-A37D87D185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4" b="41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44A9C6-67F7-4F70-880E-FDD256C0E91D}"/>
              </a:ext>
            </a:extLst>
          </p:cNvPr>
          <p:cNvSpPr txBox="1"/>
          <p:nvPr userDrawn="1"/>
        </p:nvSpPr>
        <p:spPr>
          <a:xfrm>
            <a:off x="9957391" y="6523389"/>
            <a:ext cx="20751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cap="all" spc="100">
                <a:solidFill>
                  <a:schemeClr val="bg1">
                    <a:lumMod val="65000"/>
                  </a:schemeClr>
                </a:solidFill>
              </a:rPr>
              <a:t>K Friese + Associates</a:t>
            </a:r>
          </a:p>
        </p:txBody>
      </p:sp>
    </p:spTree>
    <p:extLst>
      <p:ext uri="{BB962C8B-B14F-4D97-AF65-F5344CB8AC3E}">
        <p14:creationId xmlns:p14="http://schemas.microsoft.com/office/powerpoint/2010/main" val="10989719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D595F2-01F5-42D1-AFD9-59F3664453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9"/>
          <a:stretch/>
        </p:blipFill>
        <p:spPr>
          <a:xfrm>
            <a:off x="0" y="0"/>
            <a:ext cx="12192000" cy="68609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5B377E-DE17-4A23-98A5-30E74860E4B7}"/>
              </a:ext>
            </a:extLst>
          </p:cNvPr>
          <p:cNvSpPr txBox="1"/>
          <p:nvPr userDrawn="1"/>
        </p:nvSpPr>
        <p:spPr>
          <a:xfrm>
            <a:off x="9957391" y="6523389"/>
            <a:ext cx="20751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cap="all" spc="100">
                <a:solidFill>
                  <a:schemeClr val="bg1">
                    <a:lumMod val="65000"/>
                  </a:schemeClr>
                </a:solidFill>
              </a:rPr>
              <a:t>K Friese + Associates</a:t>
            </a:r>
          </a:p>
        </p:txBody>
      </p:sp>
    </p:spTree>
    <p:extLst>
      <p:ext uri="{BB962C8B-B14F-4D97-AF65-F5344CB8AC3E}">
        <p14:creationId xmlns:p14="http://schemas.microsoft.com/office/powerpoint/2010/main" val="42749164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847F2B-6C2F-4779-AF77-5541D106DA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04581B-E717-4655-BDB9-39CAB39708A2}"/>
              </a:ext>
            </a:extLst>
          </p:cNvPr>
          <p:cNvSpPr txBox="1"/>
          <p:nvPr userDrawn="1"/>
        </p:nvSpPr>
        <p:spPr>
          <a:xfrm>
            <a:off x="9957391" y="6523389"/>
            <a:ext cx="20751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cap="all" spc="100">
                <a:solidFill>
                  <a:schemeClr val="bg1">
                    <a:lumMod val="65000"/>
                  </a:schemeClr>
                </a:solidFill>
              </a:rPr>
              <a:t>K Friese + Associates</a:t>
            </a:r>
          </a:p>
        </p:txBody>
      </p:sp>
    </p:spTree>
    <p:extLst>
      <p:ext uri="{BB962C8B-B14F-4D97-AF65-F5344CB8AC3E}">
        <p14:creationId xmlns:p14="http://schemas.microsoft.com/office/powerpoint/2010/main" val="27498878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845F01E-1F8E-4804-8693-B113C7C80DD6}"/>
              </a:ext>
            </a:extLst>
          </p:cNvPr>
          <p:cNvSpPr txBox="1"/>
          <p:nvPr userDrawn="1"/>
        </p:nvSpPr>
        <p:spPr>
          <a:xfrm>
            <a:off x="9957391" y="6523389"/>
            <a:ext cx="20751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cap="all" spc="100">
                <a:solidFill>
                  <a:schemeClr val="bg1">
                    <a:lumMod val="65000"/>
                  </a:schemeClr>
                </a:solidFill>
              </a:rPr>
              <a:t>K Friese + Associates</a:t>
            </a:r>
          </a:p>
        </p:txBody>
      </p:sp>
    </p:spTree>
    <p:extLst>
      <p:ext uri="{BB962C8B-B14F-4D97-AF65-F5344CB8AC3E}">
        <p14:creationId xmlns:p14="http://schemas.microsoft.com/office/powerpoint/2010/main" val="32709406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04240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12994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3895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2FD4BD-0846-48E5-828D-410670D56D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8"/>
          <a:stretch/>
        </p:blipFill>
        <p:spPr>
          <a:xfrm>
            <a:off x="-22268" y="0"/>
            <a:ext cx="12198475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702CD22-12FC-4E9D-B972-4F1F6A0B7822}"/>
              </a:ext>
            </a:extLst>
          </p:cNvPr>
          <p:cNvSpPr/>
          <p:nvPr userDrawn="1"/>
        </p:nvSpPr>
        <p:spPr>
          <a:xfrm>
            <a:off x="-6475" y="4668110"/>
            <a:ext cx="12201307" cy="18256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AA95873-C0B5-4EF3-A8BF-FF9B960DE1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26267" r="18670" b="14785"/>
          <a:stretch/>
        </p:blipFill>
        <p:spPr>
          <a:xfrm>
            <a:off x="6582022" y="4668111"/>
            <a:ext cx="5612810" cy="1825626"/>
          </a:xfrm>
          <a:prstGeom prst="rect">
            <a:avLst/>
          </a:prstGeom>
        </p:spPr>
      </p:pic>
      <p:pic>
        <p:nvPicPr>
          <p:cNvPr id="22" name="Picture 2" descr="C:\Users\kburks\Desktop\KFA-Logo-CMYK.gif">
            <a:extLst>
              <a:ext uri="{FF2B5EF4-FFF2-40B4-BE49-F238E27FC236}">
                <a16:creationId xmlns:a16="http://schemas.microsoft.com/office/drawing/2014/main" id="{F25B91E2-E168-46FF-B311-A4E29CB7912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03" b="29181"/>
          <a:stretch/>
        </p:blipFill>
        <p:spPr bwMode="auto">
          <a:xfrm>
            <a:off x="723014" y="4849683"/>
            <a:ext cx="4694560" cy="146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0A0FD6F-6AED-4135-83AF-1C8D562B99C2}"/>
              </a:ext>
            </a:extLst>
          </p:cNvPr>
          <p:cNvSpPr/>
          <p:nvPr userDrawn="1"/>
        </p:nvSpPr>
        <p:spPr>
          <a:xfrm>
            <a:off x="0" y="965270"/>
            <a:ext cx="388088" cy="568007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733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2FD4BD-0846-48E5-828D-410670D56D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8"/>
          <a:stretch/>
        </p:blipFill>
        <p:spPr>
          <a:xfrm>
            <a:off x="-22268" y="0"/>
            <a:ext cx="12198475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702CD22-12FC-4E9D-B972-4F1F6A0B7822}"/>
              </a:ext>
            </a:extLst>
          </p:cNvPr>
          <p:cNvSpPr/>
          <p:nvPr userDrawn="1"/>
        </p:nvSpPr>
        <p:spPr>
          <a:xfrm>
            <a:off x="-22267" y="4668110"/>
            <a:ext cx="12217100" cy="18256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AA95873-C0B5-4EF3-A8BF-FF9B960DE1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26267" r="18670" b="14785"/>
          <a:stretch/>
        </p:blipFill>
        <p:spPr>
          <a:xfrm>
            <a:off x="6582022" y="4668111"/>
            <a:ext cx="5612810" cy="18256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EEC915-3D8D-488E-A7DF-65257C154BB5}"/>
              </a:ext>
            </a:extLst>
          </p:cNvPr>
          <p:cNvSpPr txBox="1"/>
          <p:nvPr userDrawn="1"/>
        </p:nvSpPr>
        <p:spPr>
          <a:xfrm>
            <a:off x="9957391" y="6523389"/>
            <a:ext cx="20751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cap="all" spc="100">
                <a:solidFill>
                  <a:schemeClr val="bg1">
                    <a:lumMod val="65000"/>
                  </a:schemeClr>
                </a:solidFill>
              </a:rPr>
              <a:t>K Friese + Associates</a:t>
            </a:r>
          </a:p>
        </p:txBody>
      </p:sp>
    </p:spTree>
    <p:extLst>
      <p:ext uri="{BB962C8B-B14F-4D97-AF65-F5344CB8AC3E}">
        <p14:creationId xmlns:p14="http://schemas.microsoft.com/office/powerpoint/2010/main" val="2653176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97EC6A-27AC-489F-A7B6-3F97494ED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8"/>
          <a:stretch/>
        </p:blipFill>
        <p:spPr>
          <a:xfrm>
            <a:off x="-6475" y="0"/>
            <a:ext cx="12198475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5EDA8A-5ACF-4871-9DD4-D722C08F69CA}"/>
              </a:ext>
            </a:extLst>
          </p:cNvPr>
          <p:cNvSpPr txBox="1"/>
          <p:nvPr userDrawn="1"/>
        </p:nvSpPr>
        <p:spPr>
          <a:xfrm>
            <a:off x="9957391" y="6523389"/>
            <a:ext cx="20751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cap="all" spc="100">
                <a:solidFill>
                  <a:schemeClr val="bg1">
                    <a:lumMod val="65000"/>
                  </a:schemeClr>
                </a:solidFill>
              </a:rPr>
              <a:t>K Friese + Associates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3DB20C-FF62-4548-B487-07F9421ACD02}"/>
              </a:ext>
            </a:extLst>
          </p:cNvPr>
          <p:cNvSpPr/>
          <p:nvPr userDrawn="1"/>
        </p:nvSpPr>
        <p:spPr>
          <a:xfrm>
            <a:off x="409716" y="1705970"/>
            <a:ext cx="4346812" cy="371901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63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102C92-4D7A-4537-A8CC-D8815EC3A5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4973" b="37512"/>
          <a:stretch/>
        </p:blipFill>
        <p:spPr>
          <a:xfrm>
            <a:off x="0" y="0"/>
            <a:ext cx="12192000" cy="12006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5D25CB-0AB1-4094-AD91-FD076CD1DC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2931" b="19503"/>
          <a:stretch/>
        </p:blipFill>
        <p:spPr>
          <a:xfrm>
            <a:off x="0" y="6339385"/>
            <a:ext cx="12192000" cy="5186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BAEBCB-27BC-4D2C-9466-DE803038EE99}"/>
              </a:ext>
            </a:extLst>
          </p:cNvPr>
          <p:cNvSpPr txBox="1"/>
          <p:nvPr userDrawn="1"/>
        </p:nvSpPr>
        <p:spPr>
          <a:xfrm>
            <a:off x="9957391" y="6523389"/>
            <a:ext cx="20751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cap="all" spc="100">
                <a:solidFill>
                  <a:schemeClr val="bg1">
                    <a:lumMod val="65000"/>
                  </a:schemeClr>
                </a:solidFill>
              </a:rPr>
              <a:t>K Friese + Associates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7B6B11-2D2E-493A-B4D2-DEF7C2E0FEAE}"/>
              </a:ext>
            </a:extLst>
          </p:cNvPr>
          <p:cNvSpPr/>
          <p:nvPr userDrawn="1"/>
        </p:nvSpPr>
        <p:spPr>
          <a:xfrm>
            <a:off x="0" y="965270"/>
            <a:ext cx="388088" cy="560612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90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102C92-4D7A-4537-A8CC-D8815EC3A5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4973" b="37512"/>
          <a:stretch/>
        </p:blipFill>
        <p:spPr>
          <a:xfrm>
            <a:off x="0" y="0"/>
            <a:ext cx="12192000" cy="12006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5D25CB-0AB1-4094-AD91-FD076CD1DC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2931" b="19503"/>
          <a:stretch/>
        </p:blipFill>
        <p:spPr>
          <a:xfrm>
            <a:off x="0" y="6339385"/>
            <a:ext cx="12192000" cy="5186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BAEBCB-27BC-4D2C-9466-DE803038EE99}"/>
              </a:ext>
            </a:extLst>
          </p:cNvPr>
          <p:cNvSpPr txBox="1"/>
          <p:nvPr userDrawn="1"/>
        </p:nvSpPr>
        <p:spPr>
          <a:xfrm>
            <a:off x="9957391" y="6523389"/>
            <a:ext cx="20751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cap="all" spc="100">
                <a:solidFill>
                  <a:schemeClr val="bg1">
                    <a:lumMod val="65000"/>
                  </a:schemeClr>
                </a:solidFill>
              </a:rPr>
              <a:t>K Friese + Associates</a:t>
            </a:r>
          </a:p>
        </p:txBody>
      </p:sp>
    </p:spTree>
    <p:extLst>
      <p:ext uri="{BB962C8B-B14F-4D97-AF65-F5344CB8AC3E}">
        <p14:creationId xmlns:p14="http://schemas.microsoft.com/office/powerpoint/2010/main" val="1373419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39DB9EE-F6B8-460D-B726-8406C52EA7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4973" b="37512"/>
          <a:stretch/>
        </p:blipFill>
        <p:spPr>
          <a:xfrm>
            <a:off x="0" y="0"/>
            <a:ext cx="12192000" cy="12006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E126D8-FEA6-49B3-A0A4-E40A96DB1C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2931" b="19503"/>
          <a:stretch/>
        </p:blipFill>
        <p:spPr>
          <a:xfrm>
            <a:off x="0" y="6339385"/>
            <a:ext cx="12192000" cy="51861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010D971-8506-49DD-882F-2D41A26BCD33}"/>
              </a:ext>
            </a:extLst>
          </p:cNvPr>
          <p:cNvSpPr/>
          <p:nvPr userDrawn="1"/>
        </p:nvSpPr>
        <p:spPr>
          <a:xfrm>
            <a:off x="0" y="965270"/>
            <a:ext cx="3541594" cy="560612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43B8F0-77C8-4CB4-A847-A0AEB538DC10}"/>
              </a:ext>
            </a:extLst>
          </p:cNvPr>
          <p:cNvSpPr txBox="1"/>
          <p:nvPr userDrawn="1"/>
        </p:nvSpPr>
        <p:spPr>
          <a:xfrm>
            <a:off x="9957391" y="6523389"/>
            <a:ext cx="20751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cap="all" spc="100">
                <a:solidFill>
                  <a:schemeClr val="bg1">
                    <a:lumMod val="65000"/>
                  </a:schemeClr>
                </a:solidFill>
              </a:rPr>
              <a:t>K Friese + Associates</a:t>
            </a:r>
          </a:p>
        </p:txBody>
      </p:sp>
    </p:spTree>
    <p:extLst>
      <p:ext uri="{BB962C8B-B14F-4D97-AF65-F5344CB8AC3E}">
        <p14:creationId xmlns:p14="http://schemas.microsoft.com/office/powerpoint/2010/main" val="2491984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97EC6A-27AC-489F-A7B6-3F97494ED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8"/>
          <a:stretch/>
        </p:blipFill>
        <p:spPr>
          <a:xfrm>
            <a:off x="-6475" y="0"/>
            <a:ext cx="12198475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5EDA8A-5ACF-4871-9DD4-D722C08F69CA}"/>
              </a:ext>
            </a:extLst>
          </p:cNvPr>
          <p:cNvSpPr txBox="1"/>
          <p:nvPr userDrawn="1"/>
        </p:nvSpPr>
        <p:spPr>
          <a:xfrm>
            <a:off x="9957391" y="6523389"/>
            <a:ext cx="20751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cap="all" spc="100">
                <a:solidFill>
                  <a:schemeClr val="bg1">
                    <a:lumMod val="65000"/>
                  </a:schemeClr>
                </a:solidFill>
              </a:rPr>
              <a:t>K Friese + Associates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6365293-37E4-4571-BCD2-9CD17744EB38}"/>
              </a:ext>
            </a:extLst>
          </p:cNvPr>
          <p:cNvSpPr/>
          <p:nvPr userDrawn="1"/>
        </p:nvSpPr>
        <p:spPr>
          <a:xfrm>
            <a:off x="435880" y="0"/>
            <a:ext cx="381868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333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97EC6A-27AC-489F-A7B6-3F97494ED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8"/>
          <a:stretch/>
        </p:blipFill>
        <p:spPr>
          <a:xfrm>
            <a:off x="-6475" y="0"/>
            <a:ext cx="12198475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886ECD1-4BE2-49EB-BDF4-CFB48649B70D}"/>
              </a:ext>
            </a:extLst>
          </p:cNvPr>
          <p:cNvSpPr/>
          <p:nvPr userDrawn="1"/>
        </p:nvSpPr>
        <p:spPr>
          <a:xfrm>
            <a:off x="365492" y="-2023"/>
            <a:ext cx="7188942" cy="68647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5EDA8A-5ACF-4871-9DD4-D722C08F69CA}"/>
              </a:ext>
            </a:extLst>
          </p:cNvPr>
          <p:cNvSpPr txBox="1"/>
          <p:nvPr userDrawn="1"/>
        </p:nvSpPr>
        <p:spPr>
          <a:xfrm>
            <a:off x="9957391" y="6523389"/>
            <a:ext cx="20751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cap="all" spc="100">
                <a:solidFill>
                  <a:schemeClr val="bg1">
                    <a:lumMod val="65000"/>
                  </a:schemeClr>
                </a:solidFill>
              </a:rPr>
              <a:t>K Friese + Associates</a:t>
            </a:r>
          </a:p>
        </p:txBody>
      </p:sp>
    </p:spTree>
    <p:extLst>
      <p:ext uri="{BB962C8B-B14F-4D97-AF65-F5344CB8AC3E}">
        <p14:creationId xmlns:p14="http://schemas.microsoft.com/office/powerpoint/2010/main" val="3673584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66FFF1-FEEF-4550-B202-CB40F3DFC831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438855-11BB-4ED0-B11A-B78729EAB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792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688" r:id="rId2"/>
    <p:sldLayoutId id="2147483731" r:id="rId3"/>
    <p:sldLayoutId id="2147483727" r:id="rId4"/>
    <p:sldLayoutId id="2147483654" r:id="rId5"/>
    <p:sldLayoutId id="2147483729" r:id="rId6"/>
    <p:sldLayoutId id="2147483719" r:id="rId7"/>
    <p:sldLayoutId id="2147483692" r:id="rId8"/>
    <p:sldLayoutId id="2147483732" r:id="rId9"/>
    <p:sldLayoutId id="2147483730" r:id="rId10"/>
    <p:sldLayoutId id="2147483709" r:id="rId11"/>
    <p:sldLayoutId id="2147483705" r:id="rId12"/>
    <p:sldLayoutId id="2147483728" r:id="rId13"/>
    <p:sldLayoutId id="2147483718" r:id="rId14"/>
    <p:sldLayoutId id="2147483725" r:id="rId15"/>
    <p:sldLayoutId id="2147483721" r:id="rId16"/>
    <p:sldLayoutId id="2147483724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63D9A98C-2800-43A4-84CE-9E72CA531321}"/>
              </a:ext>
            </a:extLst>
          </p:cNvPr>
          <p:cNvSpPr txBox="1">
            <a:spLocks/>
          </p:cNvSpPr>
          <p:nvPr/>
        </p:nvSpPr>
        <p:spPr>
          <a:xfrm>
            <a:off x="2812440" y="4926326"/>
            <a:ext cx="8068199" cy="102332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latin typeface="+mn-lt"/>
              </a:rPr>
              <a:t>City of Castroville</a:t>
            </a:r>
          </a:p>
          <a:p>
            <a:pPr>
              <a:spcBef>
                <a:spcPts val="200"/>
              </a:spcBef>
            </a:pPr>
            <a:r>
              <a:rPr lang="en-US" sz="2400" b="1" dirty="0">
                <a:latin typeface="+mn-lt"/>
              </a:rPr>
              <a:t>Stormwater Master Plan – Public Meeting #2 Project Update</a:t>
            </a:r>
            <a:endParaRPr lang="en-US" sz="24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6235593-82E1-4FC5-93CA-A66F7E5DEF3B}"/>
              </a:ext>
            </a:extLst>
          </p:cNvPr>
          <p:cNvCxnSpPr>
            <a:cxnSpLocks/>
          </p:cNvCxnSpPr>
          <p:nvPr/>
        </p:nvCxnSpPr>
        <p:spPr>
          <a:xfrm flipV="1">
            <a:off x="2566855" y="4944254"/>
            <a:ext cx="0" cy="1225269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4" name="Subtitle 2">
            <a:extLst>
              <a:ext uri="{FF2B5EF4-FFF2-40B4-BE49-F238E27FC236}">
                <a16:creationId xmlns:a16="http://schemas.microsoft.com/office/drawing/2014/main" id="{BE99DB2D-10AD-4966-8C30-406B01CF28B8}"/>
              </a:ext>
            </a:extLst>
          </p:cNvPr>
          <p:cNvSpPr txBox="1">
            <a:spLocks/>
          </p:cNvSpPr>
          <p:nvPr/>
        </p:nvSpPr>
        <p:spPr>
          <a:xfrm>
            <a:off x="2812440" y="5797055"/>
            <a:ext cx="8399416" cy="4216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</a:rPr>
              <a:t>August 30, 2022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70A0B575-DC5D-4A1E-AE12-8EA693652BFD}"/>
              </a:ext>
            </a:extLst>
          </p:cNvPr>
          <p:cNvSpPr txBox="1">
            <a:spLocks/>
          </p:cNvSpPr>
          <p:nvPr/>
        </p:nvSpPr>
        <p:spPr>
          <a:xfrm>
            <a:off x="811473" y="3528282"/>
            <a:ext cx="4509439" cy="4608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400" b="1" i="1" spc="1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734356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865432C-7811-4273-9537-EB42AEF682CA}"/>
              </a:ext>
            </a:extLst>
          </p:cNvPr>
          <p:cNvSpPr txBox="1"/>
          <p:nvPr/>
        </p:nvSpPr>
        <p:spPr>
          <a:xfrm>
            <a:off x="280900" y="171275"/>
            <a:ext cx="51894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PROJECT LIST</a:t>
            </a:r>
            <a:endParaRPr lang="en-US" sz="1400" b="1" dirty="0">
              <a:solidFill>
                <a:schemeClr val="bg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42D558-C5E1-4B66-94B0-A746E3F02934}"/>
              </a:ext>
            </a:extLst>
          </p:cNvPr>
          <p:cNvCxnSpPr>
            <a:cxnSpLocks/>
          </p:cNvCxnSpPr>
          <p:nvPr/>
        </p:nvCxnSpPr>
        <p:spPr>
          <a:xfrm flipH="1">
            <a:off x="2969443" y="464319"/>
            <a:ext cx="9164807" cy="0"/>
          </a:xfrm>
          <a:prstGeom prst="line">
            <a:avLst/>
          </a:prstGeom>
          <a:ln w="38100" cap="rnd">
            <a:solidFill>
              <a:schemeClr val="accent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C833DF4-A2E5-8071-CE7E-2892E6B06C51}"/>
              </a:ext>
            </a:extLst>
          </p:cNvPr>
          <p:cNvSpPr txBox="1"/>
          <p:nvPr/>
        </p:nvSpPr>
        <p:spPr>
          <a:xfrm>
            <a:off x="84841" y="948690"/>
            <a:ext cx="3431356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AutoNum type="alphaUcPeriod"/>
            </a:pPr>
            <a:r>
              <a:rPr lang="en-US" sz="2000" b="1" dirty="0">
                <a:solidFill>
                  <a:schemeClr val="bg1"/>
                </a:solidFill>
              </a:rPr>
              <a:t>Garcia Creek Channel Stabilization</a:t>
            </a:r>
          </a:p>
          <a:p>
            <a:pPr marL="342900" indent="-342900">
              <a:spcAft>
                <a:spcPts val="1200"/>
              </a:spcAft>
              <a:buAutoNum type="alphaUcPeriod"/>
            </a:pPr>
            <a:r>
              <a:rPr lang="en-US" sz="2000" b="1" dirty="0">
                <a:solidFill>
                  <a:schemeClr val="bg1"/>
                </a:solidFill>
              </a:rPr>
              <a:t>North Lorenzo Street</a:t>
            </a:r>
          </a:p>
          <a:p>
            <a:pPr marL="342900" indent="-342900">
              <a:spcAft>
                <a:spcPts val="1200"/>
              </a:spcAft>
              <a:buAutoNum type="alphaUcPeriod"/>
            </a:pPr>
            <a:r>
              <a:rPr lang="en-US" sz="2000" b="1" dirty="0">
                <a:solidFill>
                  <a:schemeClr val="bg1"/>
                </a:solidFill>
              </a:rPr>
              <a:t>S. Athens / S. Algiers Street</a:t>
            </a:r>
          </a:p>
          <a:p>
            <a:pPr marL="342900" indent="-342900">
              <a:spcAft>
                <a:spcPts val="1200"/>
              </a:spcAft>
              <a:buAutoNum type="alphaUcPeriod"/>
            </a:pPr>
            <a:r>
              <a:rPr lang="en-US" sz="2000" b="1" dirty="0">
                <a:solidFill>
                  <a:schemeClr val="bg1"/>
                </a:solidFill>
              </a:rPr>
              <a:t>N. Naples Street</a:t>
            </a:r>
          </a:p>
          <a:p>
            <a:pPr marL="342900" indent="-342900">
              <a:spcAft>
                <a:spcPts val="1200"/>
              </a:spcAft>
              <a:buAutoNum type="alphaUcPeriod"/>
            </a:pPr>
            <a:r>
              <a:rPr lang="en-US" sz="2000" b="1" dirty="0">
                <a:solidFill>
                  <a:schemeClr val="bg1"/>
                </a:solidFill>
              </a:rPr>
              <a:t>Lower </a:t>
            </a:r>
            <a:r>
              <a:rPr lang="en-US" sz="2000" b="1" dirty="0" err="1">
                <a:solidFill>
                  <a:schemeClr val="bg1"/>
                </a:solidFill>
              </a:rPr>
              <a:t>LaCoste</a:t>
            </a:r>
            <a:r>
              <a:rPr lang="en-US" sz="2000" b="1" dirty="0">
                <a:solidFill>
                  <a:schemeClr val="bg1"/>
                </a:solidFill>
              </a:rPr>
              <a:t> Road / Karm Street</a:t>
            </a:r>
          </a:p>
          <a:p>
            <a:pPr marL="342900" indent="-342900">
              <a:spcAft>
                <a:spcPts val="1200"/>
              </a:spcAft>
              <a:buAutoNum type="alphaUcPeriod"/>
            </a:pPr>
            <a:r>
              <a:rPr lang="en-US" sz="2000" b="1" dirty="0">
                <a:solidFill>
                  <a:schemeClr val="bg1"/>
                </a:solidFill>
              </a:rPr>
              <a:t>Valley Mobile Home Park</a:t>
            </a:r>
          </a:p>
          <a:p>
            <a:pPr marL="342900" indent="-342900">
              <a:spcAft>
                <a:spcPts val="1200"/>
              </a:spcAft>
              <a:buAutoNum type="alphaUcPeriod"/>
            </a:pPr>
            <a:r>
              <a:rPr lang="en-US" sz="2000" b="1" dirty="0">
                <a:solidFill>
                  <a:schemeClr val="bg1"/>
                </a:solidFill>
              </a:rPr>
              <a:t>Provident Avenue </a:t>
            </a:r>
          </a:p>
          <a:p>
            <a:pPr marL="342900" indent="-342900">
              <a:spcAft>
                <a:spcPts val="1200"/>
              </a:spcAft>
              <a:buAutoNum type="alphaUcPeriod"/>
            </a:pPr>
            <a:r>
              <a:rPr lang="en-US" sz="2000" b="1" dirty="0">
                <a:solidFill>
                  <a:schemeClr val="bg1"/>
                </a:solidFill>
              </a:rPr>
              <a:t>River Valley Road </a:t>
            </a:r>
          </a:p>
          <a:p>
            <a:pPr marL="342900" indent="-342900">
              <a:spcAft>
                <a:spcPts val="1200"/>
              </a:spcAft>
              <a:buAutoNum type="alphaUcPeriod"/>
            </a:pPr>
            <a:r>
              <a:rPr lang="en-US" sz="2000" b="1" dirty="0">
                <a:solidFill>
                  <a:schemeClr val="bg1"/>
                </a:solidFill>
              </a:rPr>
              <a:t>Castroville Airport Channel Erosion</a:t>
            </a:r>
          </a:p>
          <a:p>
            <a:pPr marL="342900" indent="-342900">
              <a:buAutoNum type="alphaUcPeriod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FD2EB9-7C58-079C-966A-494AB1E2D4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7350" y="1243290"/>
            <a:ext cx="7795565" cy="505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2714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865432C-7811-4273-9537-EB42AEF682CA}"/>
              </a:ext>
            </a:extLst>
          </p:cNvPr>
          <p:cNvSpPr txBox="1"/>
          <p:nvPr/>
        </p:nvSpPr>
        <p:spPr>
          <a:xfrm>
            <a:off x="280900" y="171275"/>
            <a:ext cx="71285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Garcia Creek Channel Stabilization</a:t>
            </a:r>
            <a:endParaRPr lang="en-US" sz="1400" b="1" dirty="0">
              <a:solidFill>
                <a:schemeClr val="bg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42D558-C5E1-4B66-94B0-A746E3F02934}"/>
              </a:ext>
            </a:extLst>
          </p:cNvPr>
          <p:cNvCxnSpPr>
            <a:cxnSpLocks/>
          </p:cNvCxnSpPr>
          <p:nvPr/>
        </p:nvCxnSpPr>
        <p:spPr>
          <a:xfrm flipH="1">
            <a:off x="7409468" y="464319"/>
            <a:ext cx="4724782" cy="0"/>
          </a:xfrm>
          <a:prstGeom prst="line">
            <a:avLst/>
          </a:prstGeom>
          <a:ln w="38100" cap="rnd">
            <a:solidFill>
              <a:schemeClr val="accent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C833DF4-A2E5-8071-CE7E-2892E6B06C51}"/>
              </a:ext>
            </a:extLst>
          </p:cNvPr>
          <p:cNvSpPr txBox="1"/>
          <p:nvPr/>
        </p:nvSpPr>
        <p:spPr>
          <a:xfrm>
            <a:off x="113122" y="1102578"/>
            <a:ext cx="3379721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KEY ISSUES: </a:t>
            </a:r>
            <a:r>
              <a:rPr lang="en-US" dirty="0">
                <a:solidFill>
                  <a:schemeClr val="bg1"/>
                </a:solidFill>
              </a:rPr>
              <a:t>Accelerated erosion and stability issues placing Geneva Street Culvert at risk, loss of property (real estate, structures)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rgbClr val="FFC000"/>
                </a:solidFill>
              </a:rPr>
              <a:t>SOLUTION: </a:t>
            </a:r>
            <a:r>
              <a:rPr lang="en-US" dirty="0">
                <a:solidFill>
                  <a:schemeClr val="bg1"/>
                </a:solidFill>
              </a:rPr>
              <a:t>Reconstruct downstream concrete apron at Geneva, construct stilling basins/ grade control drop structures, armoring of channel banks.</a:t>
            </a:r>
          </a:p>
          <a:p>
            <a:endParaRPr lang="en-US" b="1" dirty="0">
              <a:solidFill>
                <a:srgbClr val="FFC000"/>
              </a:solidFill>
            </a:endParaRPr>
          </a:p>
          <a:p>
            <a:r>
              <a:rPr lang="en-US" b="1" dirty="0">
                <a:solidFill>
                  <a:srgbClr val="FFC000"/>
                </a:solidFill>
              </a:rPr>
              <a:t>COST &amp; BENEFITS: </a:t>
            </a:r>
            <a:endParaRPr lang="en-US" b="1" dirty="0">
              <a:solidFill>
                <a:schemeClr val="bg1"/>
              </a:solidFill>
            </a:endParaRP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Protection level: </a:t>
            </a:r>
            <a:r>
              <a:rPr lang="en-US" dirty="0">
                <a:solidFill>
                  <a:schemeClr val="bg1"/>
                </a:solidFill>
              </a:rPr>
              <a:t>25-year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Cost Range: </a:t>
            </a:r>
            <a:r>
              <a:rPr lang="en-US" dirty="0">
                <a:solidFill>
                  <a:schemeClr val="bg1"/>
                </a:solidFill>
              </a:rPr>
              <a:t>$0.7M to $1M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Benefits:</a:t>
            </a:r>
            <a:r>
              <a:rPr lang="en-US" dirty="0">
                <a:solidFill>
                  <a:schemeClr val="bg1"/>
                </a:solidFill>
              </a:rPr>
              <a:t> Prevent erosion from encroaching onto existing properties and undercutting Geneva Street.</a:t>
            </a:r>
          </a:p>
        </p:txBody>
      </p:sp>
      <p:pic>
        <p:nvPicPr>
          <p:cNvPr id="10" name="Picture 9" descr="A picture containing tree, outdoor, snow, wooded&#10;&#10;Description automatically generated">
            <a:extLst>
              <a:ext uri="{FF2B5EF4-FFF2-40B4-BE49-F238E27FC236}">
                <a16:creationId xmlns:a16="http://schemas.microsoft.com/office/drawing/2014/main" id="{C3FDBB32-61A4-D288-5F51-8F59C8612F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98855" y="4162611"/>
            <a:ext cx="2309227" cy="173192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3" name="Picture 12" descr="A picture containing outdoor, tree, grass, plant&#10;&#10;Description automatically generated">
            <a:extLst>
              <a:ext uri="{FF2B5EF4-FFF2-40B4-BE49-F238E27FC236}">
                <a16:creationId xmlns:a16="http://schemas.microsoft.com/office/drawing/2014/main" id="{86AAA433-9336-BED3-76F3-85655F3ECA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98862" y="1677532"/>
            <a:ext cx="2309227" cy="173192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D2DDB68-2873-E3F2-1D7F-560EC2AF7233}"/>
              </a:ext>
            </a:extLst>
          </p:cNvPr>
          <p:cNvSpPr txBox="1"/>
          <p:nvPr/>
        </p:nvSpPr>
        <p:spPr>
          <a:xfrm>
            <a:off x="3787474" y="3459890"/>
            <a:ext cx="1731963" cy="23852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50" dirty="0"/>
              <a:t>Bank Erosion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BD92ABC-1138-D6A2-47C4-BB92685D4B33}"/>
              </a:ext>
            </a:extLst>
          </p:cNvPr>
          <p:cNvSpPr txBox="1"/>
          <p:nvPr/>
        </p:nvSpPr>
        <p:spPr>
          <a:xfrm>
            <a:off x="3787474" y="5947718"/>
            <a:ext cx="1731963" cy="23852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50" dirty="0"/>
              <a:t>Erosion undercutting structure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8A2944-8B1B-30F6-BCA7-1859C979B6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8912" y="1689354"/>
            <a:ext cx="6399825" cy="415213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1EFBBA2-CF24-2F02-BDFD-2DA555CD5F94}"/>
              </a:ext>
            </a:extLst>
          </p:cNvPr>
          <p:cNvSpPr/>
          <p:nvPr/>
        </p:nvSpPr>
        <p:spPr>
          <a:xfrm>
            <a:off x="8674443" y="3962399"/>
            <a:ext cx="304800" cy="25537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3422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865432C-7811-4273-9537-EB42AEF682CA}"/>
              </a:ext>
            </a:extLst>
          </p:cNvPr>
          <p:cNvSpPr txBox="1"/>
          <p:nvPr/>
        </p:nvSpPr>
        <p:spPr>
          <a:xfrm>
            <a:off x="280900" y="171275"/>
            <a:ext cx="71285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North Lorenzo Street</a:t>
            </a:r>
            <a:endParaRPr lang="en-US" sz="1400" b="1" dirty="0">
              <a:solidFill>
                <a:schemeClr val="bg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42D558-C5E1-4B66-94B0-A746E3F02934}"/>
              </a:ext>
            </a:extLst>
          </p:cNvPr>
          <p:cNvCxnSpPr>
            <a:cxnSpLocks/>
          </p:cNvCxnSpPr>
          <p:nvPr/>
        </p:nvCxnSpPr>
        <p:spPr>
          <a:xfrm flipH="1">
            <a:off x="4440025" y="464319"/>
            <a:ext cx="7694225" cy="0"/>
          </a:xfrm>
          <a:prstGeom prst="line">
            <a:avLst/>
          </a:prstGeom>
          <a:ln w="38100" cap="rnd">
            <a:solidFill>
              <a:schemeClr val="accent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C833DF4-A2E5-8071-CE7E-2892E6B06C51}"/>
              </a:ext>
            </a:extLst>
          </p:cNvPr>
          <p:cNvSpPr txBox="1"/>
          <p:nvPr/>
        </p:nvSpPr>
        <p:spPr>
          <a:xfrm>
            <a:off x="113122" y="1102578"/>
            <a:ext cx="320511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KEY ISSUES: </a:t>
            </a:r>
            <a:r>
              <a:rPr lang="en-US" dirty="0">
                <a:solidFill>
                  <a:schemeClr val="bg1"/>
                </a:solidFill>
              </a:rPr>
              <a:t>Roadway, property, and structural flooding due to insufficient existing storm sewer and ditch capacity.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rgbClr val="FFC000"/>
                </a:solidFill>
              </a:rPr>
              <a:t>SOLUTION: </a:t>
            </a:r>
            <a:r>
              <a:rPr lang="en-US" dirty="0">
                <a:solidFill>
                  <a:schemeClr val="bg1"/>
                </a:solidFill>
              </a:rPr>
              <a:t>Storm drain and inlet system, full-depth roadway reconstruction (curb &amp; gutter) on Lorenzo.</a:t>
            </a:r>
          </a:p>
          <a:p>
            <a:endParaRPr lang="en-US" b="1" dirty="0">
              <a:solidFill>
                <a:srgbClr val="FFC000"/>
              </a:solidFill>
            </a:endParaRPr>
          </a:p>
          <a:p>
            <a:r>
              <a:rPr lang="en-US" b="1" dirty="0">
                <a:solidFill>
                  <a:srgbClr val="FFC000"/>
                </a:solidFill>
              </a:rPr>
              <a:t>COST &amp; BENEFITS: </a:t>
            </a:r>
            <a:endParaRPr lang="en-US" b="1" dirty="0">
              <a:solidFill>
                <a:schemeClr val="bg1"/>
              </a:solidFill>
            </a:endParaRP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Protection level: </a:t>
            </a:r>
            <a:r>
              <a:rPr lang="en-US" dirty="0">
                <a:solidFill>
                  <a:schemeClr val="bg1"/>
                </a:solidFill>
              </a:rPr>
              <a:t>100-year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Cost Range: </a:t>
            </a:r>
            <a:r>
              <a:rPr lang="en-US" dirty="0">
                <a:solidFill>
                  <a:schemeClr val="bg1"/>
                </a:solidFill>
              </a:rPr>
              <a:t>$8M-12M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Benefits: </a:t>
            </a:r>
            <a:r>
              <a:rPr lang="en-US" dirty="0">
                <a:solidFill>
                  <a:schemeClr val="bg1"/>
                </a:solidFill>
              </a:rPr>
              <a:t>Reduce flood risk to 25+ residential structures, improve public safety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CC4253-97B1-C1D1-0546-4822798B06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2949" y="1260426"/>
            <a:ext cx="7694225" cy="498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8567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865432C-7811-4273-9537-EB42AEF682CA}"/>
              </a:ext>
            </a:extLst>
          </p:cNvPr>
          <p:cNvSpPr txBox="1"/>
          <p:nvPr/>
        </p:nvSpPr>
        <p:spPr>
          <a:xfrm>
            <a:off x="280900" y="171275"/>
            <a:ext cx="71285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S. Athens / S. Algiers Streets</a:t>
            </a:r>
            <a:endParaRPr lang="en-US" sz="1400" b="1" dirty="0">
              <a:solidFill>
                <a:schemeClr val="bg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42D558-C5E1-4B66-94B0-A746E3F02934}"/>
              </a:ext>
            </a:extLst>
          </p:cNvPr>
          <p:cNvCxnSpPr>
            <a:cxnSpLocks/>
          </p:cNvCxnSpPr>
          <p:nvPr/>
        </p:nvCxnSpPr>
        <p:spPr>
          <a:xfrm flipH="1">
            <a:off x="5882326" y="464319"/>
            <a:ext cx="6251924" cy="0"/>
          </a:xfrm>
          <a:prstGeom prst="line">
            <a:avLst/>
          </a:prstGeom>
          <a:ln w="38100" cap="rnd">
            <a:solidFill>
              <a:schemeClr val="accent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C833DF4-A2E5-8071-CE7E-2892E6B06C51}"/>
              </a:ext>
            </a:extLst>
          </p:cNvPr>
          <p:cNvSpPr txBox="1"/>
          <p:nvPr/>
        </p:nvSpPr>
        <p:spPr>
          <a:xfrm>
            <a:off x="113122" y="1102578"/>
            <a:ext cx="3205113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KEY ISSUES: </a:t>
            </a:r>
            <a:r>
              <a:rPr lang="en-US" dirty="0">
                <a:solidFill>
                  <a:schemeClr val="bg1"/>
                </a:solidFill>
              </a:rPr>
              <a:t>Roadway, property, and structural flooding due to insufficient existing storm sewer and ditch capacity.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rgbClr val="FFC000"/>
                </a:solidFill>
              </a:rPr>
              <a:t>SOLUTION: </a:t>
            </a:r>
            <a:r>
              <a:rPr lang="en-US" dirty="0">
                <a:solidFill>
                  <a:schemeClr val="bg1"/>
                </a:solidFill>
              </a:rPr>
              <a:t>Storm drain and inlet system, full-depth roadway reconstruction (curb &amp; gutter) on Athens, Algiers, </a:t>
            </a:r>
            <a:r>
              <a:rPr lang="en-US" dirty="0" err="1">
                <a:solidFill>
                  <a:schemeClr val="bg1"/>
                </a:solidFill>
              </a:rPr>
              <a:t>Gentilz</a:t>
            </a:r>
            <a:endParaRPr lang="en-US" dirty="0">
              <a:solidFill>
                <a:schemeClr val="bg1"/>
              </a:solidFill>
            </a:endParaRPr>
          </a:p>
          <a:p>
            <a:endParaRPr lang="en-US" b="1" dirty="0">
              <a:solidFill>
                <a:srgbClr val="FFC000"/>
              </a:solidFill>
            </a:endParaRPr>
          </a:p>
          <a:p>
            <a:r>
              <a:rPr lang="en-US" b="1" dirty="0">
                <a:solidFill>
                  <a:srgbClr val="FFC000"/>
                </a:solidFill>
              </a:rPr>
              <a:t>COST &amp; BENEFITS: </a:t>
            </a:r>
            <a:endParaRPr lang="en-US" b="1" dirty="0">
              <a:solidFill>
                <a:schemeClr val="bg1"/>
              </a:solidFill>
            </a:endParaRP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Protection level: </a:t>
            </a:r>
            <a:r>
              <a:rPr lang="en-US" dirty="0">
                <a:solidFill>
                  <a:schemeClr val="bg1"/>
                </a:solidFill>
              </a:rPr>
              <a:t>100-year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Cost Range: 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	Phase 1: </a:t>
            </a:r>
            <a:r>
              <a:rPr lang="en-US" dirty="0">
                <a:solidFill>
                  <a:schemeClr val="bg1"/>
                </a:solidFill>
              </a:rPr>
              <a:t>$11M-$15M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	</a:t>
            </a:r>
            <a:r>
              <a:rPr lang="en-US" b="1" dirty="0">
                <a:solidFill>
                  <a:schemeClr val="bg1"/>
                </a:solidFill>
              </a:rPr>
              <a:t>Phase 2: </a:t>
            </a:r>
            <a:r>
              <a:rPr lang="en-US" dirty="0">
                <a:solidFill>
                  <a:schemeClr val="bg1"/>
                </a:solidFill>
              </a:rPr>
              <a:t>$3M-$4M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Benefits: </a:t>
            </a:r>
            <a:r>
              <a:rPr lang="en-US" dirty="0">
                <a:solidFill>
                  <a:schemeClr val="bg1"/>
                </a:solidFill>
              </a:rPr>
              <a:t>Reduce flood risk to 30+ residential structures, improve public safety.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B12244-762E-29E6-0F12-6BE5ED167D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8352" y="1239985"/>
            <a:ext cx="7766808" cy="50453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7C8E359-93BD-F601-F326-DBCF05291D79}"/>
              </a:ext>
            </a:extLst>
          </p:cNvPr>
          <p:cNvSpPr/>
          <p:nvPr/>
        </p:nvSpPr>
        <p:spPr>
          <a:xfrm>
            <a:off x="7112000" y="3896659"/>
            <a:ext cx="1734680" cy="1721356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37FDD36-E15A-409F-E314-1D4EFB9F9460}"/>
              </a:ext>
            </a:extLst>
          </p:cNvPr>
          <p:cNvSpPr/>
          <p:nvPr/>
        </p:nvSpPr>
        <p:spPr>
          <a:xfrm>
            <a:off x="4177553" y="2103718"/>
            <a:ext cx="5970494" cy="3729317"/>
          </a:xfrm>
          <a:custGeom>
            <a:avLst/>
            <a:gdLst>
              <a:gd name="connsiteX0" fmla="*/ 11953 w 5970494"/>
              <a:gd name="connsiteY0" fmla="*/ 3729317 h 3729317"/>
              <a:gd name="connsiteX1" fmla="*/ 1524000 w 5970494"/>
              <a:gd name="connsiteY1" fmla="*/ 3717364 h 3729317"/>
              <a:gd name="connsiteX2" fmla="*/ 1541929 w 5970494"/>
              <a:gd name="connsiteY2" fmla="*/ 1810870 h 3729317"/>
              <a:gd name="connsiteX3" fmla="*/ 4428565 w 5970494"/>
              <a:gd name="connsiteY3" fmla="*/ 1786964 h 3729317"/>
              <a:gd name="connsiteX4" fmla="*/ 4428565 w 5970494"/>
              <a:gd name="connsiteY4" fmla="*/ 1189317 h 3729317"/>
              <a:gd name="connsiteX5" fmla="*/ 5970494 w 5970494"/>
              <a:gd name="connsiteY5" fmla="*/ 1177364 h 3729317"/>
              <a:gd name="connsiteX6" fmla="*/ 5970494 w 5970494"/>
              <a:gd name="connsiteY6" fmla="*/ 938306 h 3729317"/>
              <a:gd name="connsiteX7" fmla="*/ 3974353 w 5970494"/>
              <a:gd name="connsiteY7" fmla="*/ 902447 h 3729317"/>
              <a:gd name="connsiteX8" fmla="*/ 3974353 w 5970494"/>
              <a:gd name="connsiteY8" fmla="*/ 346635 h 3729317"/>
              <a:gd name="connsiteX9" fmla="*/ 3012141 w 5970494"/>
              <a:gd name="connsiteY9" fmla="*/ 328706 h 3729317"/>
              <a:gd name="connsiteX10" fmla="*/ 3012141 w 5970494"/>
              <a:gd name="connsiteY10" fmla="*/ 0 h 3729317"/>
              <a:gd name="connsiteX11" fmla="*/ 2265082 w 5970494"/>
              <a:gd name="connsiteY11" fmla="*/ 11953 h 3729317"/>
              <a:gd name="connsiteX12" fmla="*/ 2277035 w 5970494"/>
              <a:gd name="connsiteY12" fmla="*/ 998070 h 3729317"/>
              <a:gd name="connsiteX13" fmla="*/ 2145553 w 5970494"/>
              <a:gd name="connsiteY13" fmla="*/ 1004047 h 3729317"/>
              <a:gd name="connsiteX14" fmla="*/ 2145553 w 5970494"/>
              <a:gd name="connsiteY14" fmla="*/ 1625600 h 3729317"/>
              <a:gd name="connsiteX15" fmla="*/ 842682 w 5970494"/>
              <a:gd name="connsiteY15" fmla="*/ 1619623 h 3729317"/>
              <a:gd name="connsiteX16" fmla="*/ 866588 w 5970494"/>
              <a:gd name="connsiteY16" fmla="*/ 2241176 h 3729317"/>
              <a:gd name="connsiteX17" fmla="*/ 185271 w 5970494"/>
              <a:gd name="connsiteY17" fmla="*/ 2247153 h 3729317"/>
              <a:gd name="connsiteX18" fmla="*/ 197223 w 5970494"/>
              <a:gd name="connsiteY18" fmla="*/ 3585882 h 3729317"/>
              <a:gd name="connsiteX19" fmla="*/ 0 w 5970494"/>
              <a:gd name="connsiteY19" fmla="*/ 3579906 h 3729317"/>
              <a:gd name="connsiteX20" fmla="*/ 11953 w 5970494"/>
              <a:gd name="connsiteY20" fmla="*/ 3729317 h 3729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970494" h="3729317">
                <a:moveTo>
                  <a:pt x="11953" y="3729317"/>
                </a:moveTo>
                <a:lnTo>
                  <a:pt x="1524000" y="3717364"/>
                </a:lnTo>
                <a:lnTo>
                  <a:pt x="1541929" y="1810870"/>
                </a:lnTo>
                <a:lnTo>
                  <a:pt x="4428565" y="1786964"/>
                </a:lnTo>
                <a:lnTo>
                  <a:pt x="4428565" y="1189317"/>
                </a:lnTo>
                <a:lnTo>
                  <a:pt x="5970494" y="1177364"/>
                </a:lnTo>
                <a:lnTo>
                  <a:pt x="5970494" y="938306"/>
                </a:lnTo>
                <a:lnTo>
                  <a:pt x="3974353" y="902447"/>
                </a:lnTo>
                <a:lnTo>
                  <a:pt x="3974353" y="346635"/>
                </a:lnTo>
                <a:lnTo>
                  <a:pt x="3012141" y="328706"/>
                </a:lnTo>
                <a:lnTo>
                  <a:pt x="3012141" y="0"/>
                </a:lnTo>
                <a:lnTo>
                  <a:pt x="2265082" y="11953"/>
                </a:lnTo>
                <a:lnTo>
                  <a:pt x="2277035" y="998070"/>
                </a:lnTo>
                <a:lnTo>
                  <a:pt x="2145553" y="1004047"/>
                </a:lnTo>
                <a:lnTo>
                  <a:pt x="2145553" y="1625600"/>
                </a:lnTo>
                <a:lnTo>
                  <a:pt x="842682" y="1619623"/>
                </a:lnTo>
                <a:lnTo>
                  <a:pt x="866588" y="2241176"/>
                </a:lnTo>
                <a:lnTo>
                  <a:pt x="185271" y="2247153"/>
                </a:lnTo>
                <a:lnTo>
                  <a:pt x="197223" y="3585882"/>
                </a:lnTo>
                <a:lnTo>
                  <a:pt x="0" y="3579906"/>
                </a:lnTo>
                <a:lnTo>
                  <a:pt x="11953" y="3729317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76B25886-5612-000B-D4D1-1C54B464F4C8}"/>
              </a:ext>
            </a:extLst>
          </p:cNvPr>
          <p:cNvSpPr/>
          <p:nvPr/>
        </p:nvSpPr>
        <p:spPr>
          <a:xfrm>
            <a:off x="5068047" y="3399097"/>
            <a:ext cx="681318" cy="270435"/>
          </a:xfrm>
          <a:prstGeom prst="wedgeRect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ysClr val="windowText" lastClr="000000"/>
                </a:solidFill>
              </a:rPr>
              <a:t>Phase 1</a:t>
            </a:r>
          </a:p>
        </p:txBody>
      </p:sp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id="{EFF484F1-1B2F-5A6F-5C95-8D20D6B0C4AE}"/>
              </a:ext>
            </a:extLst>
          </p:cNvPr>
          <p:cNvSpPr/>
          <p:nvPr/>
        </p:nvSpPr>
        <p:spPr>
          <a:xfrm>
            <a:off x="7276353" y="5313941"/>
            <a:ext cx="681318" cy="270435"/>
          </a:xfrm>
          <a:prstGeom prst="wedgeRect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ysClr val="windowText" lastClr="000000"/>
                </a:solidFill>
              </a:rPr>
              <a:t>Phase 2</a:t>
            </a:r>
          </a:p>
        </p:txBody>
      </p:sp>
    </p:spTree>
    <p:extLst>
      <p:ext uri="{BB962C8B-B14F-4D97-AF65-F5344CB8AC3E}">
        <p14:creationId xmlns:p14="http://schemas.microsoft.com/office/powerpoint/2010/main" val="38540540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865432C-7811-4273-9537-EB42AEF682CA}"/>
              </a:ext>
            </a:extLst>
          </p:cNvPr>
          <p:cNvSpPr txBox="1"/>
          <p:nvPr/>
        </p:nvSpPr>
        <p:spPr>
          <a:xfrm>
            <a:off x="280900" y="171275"/>
            <a:ext cx="71285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N. Naples Street</a:t>
            </a:r>
            <a:endParaRPr lang="en-US" sz="1400" b="1" dirty="0">
              <a:solidFill>
                <a:schemeClr val="bg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42D558-C5E1-4B66-94B0-A746E3F02934}"/>
              </a:ext>
            </a:extLst>
          </p:cNvPr>
          <p:cNvCxnSpPr>
            <a:cxnSpLocks/>
          </p:cNvCxnSpPr>
          <p:nvPr/>
        </p:nvCxnSpPr>
        <p:spPr>
          <a:xfrm flipH="1">
            <a:off x="3657600" y="464319"/>
            <a:ext cx="8476650" cy="0"/>
          </a:xfrm>
          <a:prstGeom prst="line">
            <a:avLst/>
          </a:prstGeom>
          <a:ln w="38100" cap="rnd">
            <a:solidFill>
              <a:schemeClr val="accent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C833DF4-A2E5-8071-CE7E-2892E6B06C51}"/>
              </a:ext>
            </a:extLst>
          </p:cNvPr>
          <p:cNvSpPr txBox="1"/>
          <p:nvPr/>
        </p:nvSpPr>
        <p:spPr>
          <a:xfrm>
            <a:off x="113122" y="1003722"/>
            <a:ext cx="332036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KEY ISSUES: </a:t>
            </a:r>
            <a:r>
              <a:rPr lang="en-US" dirty="0">
                <a:solidFill>
                  <a:schemeClr val="bg1"/>
                </a:solidFill>
              </a:rPr>
              <a:t>Roadway, property, and structural flooding due to insufficient existing storm sewer and ditch capacity.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rgbClr val="FFC000"/>
                </a:solidFill>
              </a:rPr>
              <a:t>SOLUTION: </a:t>
            </a:r>
            <a:r>
              <a:rPr lang="en-US" dirty="0">
                <a:solidFill>
                  <a:schemeClr val="bg1"/>
                </a:solidFill>
              </a:rPr>
              <a:t>Storm drain and inlet system, full-depth roadway reconstruction (curb &amp; gutter) on portions of Naples, Amelia, Mexico, and Constantinople.</a:t>
            </a:r>
          </a:p>
          <a:p>
            <a:endParaRPr lang="en-US" b="1" dirty="0">
              <a:solidFill>
                <a:srgbClr val="FFC000"/>
              </a:solidFill>
            </a:endParaRPr>
          </a:p>
          <a:p>
            <a:r>
              <a:rPr lang="en-US" b="1" dirty="0">
                <a:solidFill>
                  <a:srgbClr val="FFC000"/>
                </a:solidFill>
              </a:rPr>
              <a:t>COST &amp; BENEFITS: </a:t>
            </a:r>
            <a:endParaRPr lang="en-US" b="1" dirty="0">
              <a:solidFill>
                <a:schemeClr val="bg1"/>
              </a:solidFill>
            </a:endParaRP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Protection level: </a:t>
            </a:r>
            <a:r>
              <a:rPr lang="en-US" dirty="0">
                <a:solidFill>
                  <a:schemeClr val="bg1"/>
                </a:solidFill>
              </a:rPr>
              <a:t>100-year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Cost Range: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	</a:t>
            </a:r>
            <a:r>
              <a:rPr lang="en-US" dirty="0">
                <a:solidFill>
                  <a:schemeClr val="bg1"/>
                </a:solidFill>
              </a:rPr>
              <a:t>Phase 1: $12M-$15M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	Phase 2: $4M-$5M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	Phase 3: $3M-$4M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Benefits: </a:t>
            </a:r>
            <a:r>
              <a:rPr lang="en-US" dirty="0">
                <a:solidFill>
                  <a:schemeClr val="bg1"/>
                </a:solidFill>
              </a:rPr>
              <a:t>Reduce flood risk to 30+ residential structures, improve public safety.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7A27A1-763C-786C-30EE-08BD3D786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0434" y="1181100"/>
            <a:ext cx="7842833" cy="509680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F7EE654-4E61-899A-17DF-C82585C56417}"/>
              </a:ext>
            </a:extLst>
          </p:cNvPr>
          <p:cNvSpPr/>
          <p:nvPr/>
        </p:nvSpPr>
        <p:spPr>
          <a:xfrm>
            <a:off x="4114800" y="4411009"/>
            <a:ext cx="1435100" cy="834091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FA0B05-9278-F74D-B00D-FD0E26D408B7}"/>
              </a:ext>
            </a:extLst>
          </p:cNvPr>
          <p:cNvSpPr/>
          <p:nvPr/>
        </p:nvSpPr>
        <p:spPr>
          <a:xfrm>
            <a:off x="4114800" y="3232150"/>
            <a:ext cx="1714500" cy="1178859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E8B9AE-9CD1-D18E-69E1-4BE43B1B96FF}"/>
              </a:ext>
            </a:extLst>
          </p:cNvPr>
          <p:cNvSpPr/>
          <p:nvPr/>
        </p:nvSpPr>
        <p:spPr>
          <a:xfrm>
            <a:off x="5829300" y="2965450"/>
            <a:ext cx="4572000" cy="1260475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id="{2A173D87-24D6-D3CC-DC18-0B0DA2F6754C}"/>
              </a:ext>
            </a:extLst>
          </p:cNvPr>
          <p:cNvSpPr/>
          <p:nvPr/>
        </p:nvSpPr>
        <p:spPr>
          <a:xfrm>
            <a:off x="6234953" y="2645148"/>
            <a:ext cx="681318" cy="270435"/>
          </a:xfrm>
          <a:prstGeom prst="wedgeRect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ysClr val="windowText" lastClr="000000"/>
                </a:solidFill>
              </a:rPr>
              <a:t>Phase 1</a:t>
            </a:r>
          </a:p>
        </p:txBody>
      </p: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896AD877-9AE1-B9EF-4E11-31BB8F995988}"/>
              </a:ext>
            </a:extLst>
          </p:cNvPr>
          <p:cNvSpPr/>
          <p:nvPr/>
        </p:nvSpPr>
        <p:spPr>
          <a:xfrm>
            <a:off x="4290732" y="2915583"/>
            <a:ext cx="681318" cy="270435"/>
          </a:xfrm>
          <a:prstGeom prst="wedgeRect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ysClr val="windowText" lastClr="000000"/>
                </a:solidFill>
              </a:rPr>
              <a:t>Phase 2</a:t>
            </a:r>
          </a:p>
        </p:txBody>
      </p:sp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id="{3E1B89C4-FB93-B8F2-67DE-81BC1A52EB5C}"/>
              </a:ext>
            </a:extLst>
          </p:cNvPr>
          <p:cNvSpPr/>
          <p:nvPr/>
        </p:nvSpPr>
        <p:spPr>
          <a:xfrm>
            <a:off x="4290732" y="4938803"/>
            <a:ext cx="681318" cy="270435"/>
          </a:xfrm>
          <a:prstGeom prst="wedgeRect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ysClr val="windowText" lastClr="000000"/>
                </a:solidFill>
              </a:rPr>
              <a:t>Phase 3</a:t>
            </a:r>
          </a:p>
        </p:txBody>
      </p:sp>
    </p:spTree>
    <p:extLst>
      <p:ext uri="{BB962C8B-B14F-4D97-AF65-F5344CB8AC3E}">
        <p14:creationId xmlns:p14="http://schemas.microsoft.com/office/powerpoint/2010/main" val="19579028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>
            <a:extLst>
              <a:ext uri="{FF2B5EF4-FFF2-40B4-BE49-F238E27FC236}">
                <a16:creationId xmlns:a16="http://schemas.microsoft.com/office/drawing/2014/main" id="{BDFDA1BC-9F8C-06A9-47B7-3AE9A54293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261" r="-221" b="-24"/>
          <a:stretch/>
        </p:blipFill>
        <p:spPr>
          <a:xfrm>
            <a:off x="0" y="-28575"/>
            <a:ext cx="12196870" cy="6895868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9769CF4-1E43-43B4-AB97-E821598F982A}"/>
              </a:ext>
            </a:extLst>
          </p:cNvPr>
          <p:cNvSpPr/>
          <p:nvPr/>
        </p:nvSpPr>
        <p:spPr>
          <a:xfrm>
            <a:off x="-508" y="0"/>
            <a:ext cx="12201473" cy="1432421"/>
          </a:xfrm>
          <a:prstGeom prst="rect">
            <a:avLst/>
          </a:prstGeom>
          <a:solidFill>
            <a:schemeClr val="tx1">
              <a:alpha val="3294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8F644C5-21BA-43A7-9B01-5615845A392F}"/>
              </a:ext>
            </a:extLst>
          </p:cNvPr>
          <p:cNvSpPr txBox="1">
            <a:spLocks/>
          </p:cNvSpPr>
          <p:nvPr/>
        </p:nvSpPr>
        <p:spPr>
          <a:xfrm>
            <a:off x="695756" y="801209"/>
            <a:ext cx="10932503" cy="1070482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What’re the major milestones?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13A63C-E9D0-8CCD-584F-DA0B2133A9FF}"/>
              </a:ext>
            </a:extLst>
          </p:cNvPr>
          <p:cNvSpPr txBox="1"/>
          <p:nvPr/>
        </p:nvSpPr>
        <p:spPr>
          <a:xfrm>
            <a:off x="799597" y="1460996"/>
            <a:ext cx="10724819" cy="538609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chemeClr val="accent4"/>
              </a:buClr>
              <a:buFont typeface="Wingdings 3" panose="05040102010807070707" pitchFamily="18" charset="2"/>
              <a:buChar char="}"/>
            </a:pPr>
            <a:r>
              <a:rPr lang="en-US" sz="2400" b="1" dirty="0">
                <a:solidFill>
                  <a:schemeClr val="bg1"/>
                </a:solidFill>
              </a:rPr>
              <a:t>May – Select projects for evaluation</a:t>
            </a:r>
            <a:endParaRPr lang="en-US" sz="2000" b="1" i="1" dirty="0">
              <a:solidFill>
                <a:schemeClr val="bg1"/>
              </a:solidFill>
            </a:endParaRPr>
          </a:p>
          <a:p>
            <a:pPr marL="800100" lvl="1" indent="-342900">
              <a:buClr>
                <a:schemeClr val="accent4"/>
              </a:buClr>
              <a:buFont typeface="Arial" panose="05040102010807070707" pitchFamily="18" charset="2"/>
              <a:buChar char="•"/>
            </a:pPr>
            <a:r>
              <a:rPr lang="en-US" sz="2000" i="1" dirty="0">
                <a:solidFill>
                  <a:schemeClr val="bg1"/>
                </a:solidFill>
                <a:cs typeface="Calibri"/>
              </a:rPr>
              <a:t>Public meeting for buy-in on issues and projects</a:t>
            </a:r>
          </a:p>
          <a:p>
            <a:pPr marL="800100" lvl="1" indent="-342900">
              <a:buClr>
                <a:schemeClr val="accent4"/>
              </a:buClr>
              <a:buFont typeface="Arial" panose="05040102010807070707" pitchFamily="18" charset="2"/>
              <a:buChar char="•"/>
            </a:pPr>
            <a:endParaRPr lang="en-US" sz="2000" i="1" dirty="0">
              <a:solidFill>
                <a:schemeClr val="bg1"/>
              </a:solidFill>
              <a:cs typeface="Calibri"/>
            </a:endParaRPr>
          </a:p>
          <a:p>
            <a:pPr marL="342900" indent="-342900">
              <a:buClr>
                <a:schemeClr val="accent4"/>
              </a:buClr>
              <a:buFont typeface="Wingdings 3" panose="05040102010807070707" pitchFamily="18" charset="2"/>
              <a:buChar char="}"/>
            </a:pPr>
            <a:r>
              <a:rPr lang="en-US" sz="2400" b="1" dirty="0">
                <a:solidFill>
                  <a:schemeClr val="bg1"/>
                </a:solidFill>
              </a:rPr>
              <a:t>June – City coordination</a:t>
            </a:r>
          </a:p>
          <a:p>
            <a:pPr marL="800100" lvl="1" indent="-342900">
              <a:buClr>
                <a:schemeClr val="accent4"/>
              </a:buClr>
              <a:buFont typeface="Arial" panose="05040102010807070707" pitchFamily="18" charset="2"/>
              <a:buChar char="•"/>
            </a:pPr>
            <a:r>
              <a:rPr lang="en-US" sz="2000" i="1" dirty="0">
                <a:solidFill>
                  <a:schemeClr val="bg1"/>
                </a:solidFill>
              </a:rPr>
              <a:t>Finalize list of projects to be evaluated</a:t>
            </a:r>
          </a:p>
          <a:p>
            <a:pPr marL="800100" lvl="1" indent="-342900">
              <a:buClr>
                <a:schemeClr val="accent4"/>
              </a:buClr>
              <a:buFont typeface="Arial" panose="05040102010807070707" pitchFamily="18" charset="2"/>
              <a:buChar char="•"/>
            </a:pPr>
            <a:r>
              <a:rPr lang="en-US" sz="2000" i="1" dirty="0">
                <a:solidFill>
                  <a:schemeClr val="bg1"/>
                </a:solidFill>
              </a:rPr>
              <a:t>City staff meeting to discuss criteria, codes, report outline, solutions</a:t>
            </a:r>
            <a:endParaRPr lang="en-US" sz="2000" i="1" dirty="0">
              <a:solidFill>
                <a:schemeClr val="bg1"/>
              </a:solidFill>
              <a:cs typeface="Calibri"/>
            </a:endParaRPr>
          </a:p>
          <a:p>
            <a:pPr>
              <a:buClr>
                <a:schemeClr val="accent4"/>
              </a:buClr>
            </a:pPr>
            <a:endParaRPr lang="en-US" sz="2400" b="1" dirty="0">
              <a:solidFill>
                <a:schemeClr val="bg1"/>
              </a:solidFill>
            </a:endParaRPr>
          </a:p>
          <a:p>
            <a:pPr marL="342900" indent="-342900">
              <a:buClr>
                <a:schemeClr val="accent4"/>
              </a:buClr>
              <a:buFont typeface="Wingdings 3" panose="05040102010807070707" pitchFamily="18" charset="2"/>
              <a:buChar char="}"/>
            </a:pPr>
            <a:r>
              <a:rPr lang="en-US" sz="2400" b="1" dirty="0">
                <a:solidFill>
                  <a:schemeClr val="bg1"/>
                </a:solidFill>
              </a:rPr>
              <a:t>August – Present CIP project solutions and feedback</a:t>
            </a:r>
            <a:endParaRPr lang="en-US" sz="2000" b="1" i="1" dirty="0">
              <a:solidFill>
                <a:schemeClr val="bg1"/>
              </a:solidFill>
            </a:endParaRPr>
          </a:p>
          <a:p>
            <a:pPr marL="800100" lvl="1" indent="-342900">
              <a:buClr>
                <a:schemeClr val="accent4"/>
              </a:buClr>
              <a:buFont typeface="Arial" panose="05040102010807070707" pitchFamily="18" charset="2"/>
              <a:buChar char="•"/>
            </a:pPr>
            <a:r>
              <a:rPr lang="en-US" sz="2000" i="1" dirty="0">
                <a:solidFill>
                  <a:schemeClr val="bg1"/>
                </a:solidFill>
              </a:rPr>
              <a:t>City staff meeting and coordination</a:t>
            </a:r>
          </a:p>
          <a:p>
            <a:pPr marL="800100" lvl="1" indent="-342900">
              <a:buClr>
                <a:schemeClr val="accent4"/>
              </a:buClr>
              <a:buFont typeface="Arial" panose="05040102010807070707" pitchFamily="18" charset="2"/>
              <a:buChar char="•"/>
            </a:pPr>
            <a:r>
              <a:rPr lang="en-US" sz="2000" i="1" dirty="0">
                <a:solidFill>
                  <a:srgbClr val="FFC000"/>
                </a:solidFill>
              </a:rPr>
              <a:t>Public meeting #2</a:t>
            </a:r>
          </a:p>
          <a:p>
            <a:pPr lvl="1">
              <a:buClr>
                <a:schemeClr val="accent4"/>
              </a:buClr>
            </a:pPr>
            <a:endParaRPr lang="en-US" sz="2000" dirty="0">
              <a:solidFill>
                <a:schemeClr val="bg1"/>
              </a:solidFill>
              <a:cs typeface="Calibri"/>
            </a:endParaRPr>
          </a:p>
          <a:p>
            <a:pPr marL="342900" indent="-342900">
              <a:buClr>
                <a:schemeClr val="accent4"/>
              </a:buClr>
              <a:buFont typeface="Wingdings 3" panose="05040102010807070707" pitchFamily="18" charset="2"/>
              <a:buChar char="}"/>
            </a:pPr>
            <a:r>
              <a:rPr lang="en-US" sz="2400" b="1" dirty="0">
                <a:solidFill>
                  <a:schemeClr val="bg1"/>
                </a:solidFill>
                <a:cs typeface="Calibri"/>
              </a:rPr>
              <a:t>September – Draft Report</a:t>
            </a:r>
          </a:p>
          <a:p>
            <a:pPr marL="800100" lvl="1" indent="-342900">
              <a:buClr>
                <a:schemeClr val="accent4"/>
              </a:buClr>
              <a:buFont typeface="Arial" panose="05040102010807070707" pitchFamily="18" charset="2"/>
              <a:buChar char="•"/>
            </a:pPr>
            <a:r>
              <a:rPr lang="en-US" sz="2000" i="1" dirty="0">
                <a:solidFill>
                  <a:schemeClr val="bg1"/>
                </a:solidFill>
                <a:cs typeface="Calibri"/>
              </a:rPr>
              <a:t>Review and comment</a:t>
            </a:r>
            <a:endParaRPr lang="en-US" dirty="0">
              <a:solidFill>
                <a:schemeClr val="bg1"/>
              </a:solidFill>
              <a:cs typeface="Calibri"/>
            </a:endParaRPr>
          </a:p>
          <a:p>
            <a:pPr marL="342900" indent="-342900">
              <a:buClr>
                <a:schemeClr val="accent4"/>
              </a:buClr>
              <a:buFont typeface="Wingdings 3" panose="05040102010807070707" pitchFamily="18" charset="2"/>
              <a:buChar char="}"/>
            </a:pPr>
            <a:endParaRPr lang="en-US" sz="2000" i="1" dirty="0">
              <a:solidFill>
                <a:schemeClr val="bg1"/>
              </a:solidFill>
              <a:cs typeface="Calibri"/>
            </a:endParaRPr>
          </a:p>
          <a:p>
            <a:pPr marL="342900" indent="-342900">
              <a:buClr>
                <a:schemeClr val="accent4"/>
              </a:buClr>
              <a:buFont typeface="Wingdings 3" panose="05040102010807070707" pitchFamily="18" charset="2"/>
              <a:buChar char="}"/>
            </a:pPr>
            <a:r>
              <a:rPr lang="en-US" sz="2400" b="1" dirty="0">
                <a:solidFill>
                  <a:schemeClr val="bg1"/>
                </a:solidFill>
                <a:cs typeface="Calibri"/>
              </a:rPr>
              <a:t>October/November – Final Report</a:t>
            </a:r>
            <a:endParaRPr lang="en-US" sz="2000" b="1" dirty="0">
              <a:solidFill>
                <a:schemeClr val="bg1"/>
              </a:solidFill>
              <a:cs typeface="Calibri"/>
            </a:endParaRPr>
          </a:p>
          <a:p>
            <a:pPr marL="800100" lvl="1" indent="-342900">
              <a:buClr>
                <a:schemeClr val="accent4"/>
              </a:buClr>
              <a:buFont typeface="Arial" panose="05040102010807070707" pitchFamily="18" charset="2"/>
              <a:buChar char="•"/>
            </a:pPr>
            <a:r>
              <a:rPr lang="en-US" sz="2000" i="1" dirty="0">
                <a:solidFill>
                  <a:schemeClr val="bg1"/>
                </a:solidFill>
                <a:cs typeface="Calibri"/>
              </a:rPr>
              <a:t>Finalize, council presentation and adoption</a:t>
            </a:r>
            <a:endParaRPr lang="en-US" sz="24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7D88BE4-D728-EC44-D146-F748A30F01DF}"/>
              </a:ext>
            </a:extLst>
          </p:cNvPr>
          <p:cNvSpPr txBox="1">
            <a:spLocks/>
          </p:cNvSpPr>
          <p:nvPr/>
        </p:nvSpPr>
        <p:spPr>
          <a:xfrm>
            <a:off x="664184" y="161739"/>
            <a:ext cx="3578478" cy="7313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Century Gothic"/>
                <a:ea typeface="Droid Sans"/>
                <a:cs typeface="Droid Sans"/>
              </a:rPr>
              <a:t>Schedule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  <a:ea typeface="Droid Sans"/>
              <a:cs typeface="Droid Sans"/>
            </a:endParaRPr>
          </a:p>
        </p:txBody>
      </p:sp>
    </p:spTree>
    <p:extLst>
      <p:ext uri="{BB962C8B-B14F-4D97-AF65-F5344CB8AC3E}">
        <p14:creationId xmlns:p14="http://schemas.microsoft.com/office/powerpoint/2010/main" val="927069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865432C-7811-4273-9537-EB42AEF682CA}"/>
              </a:ext>
            </a:extLst>
          </p:cNvPr>
          <p:cNvSpPr txBox="1"/>
          <p:nvPr/>
        </p:nvSpPr>
        <p:spPr>
          <a:xfrm>
            <a:off x="280901" y="171275"/>
            <a:ext cx="49622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Overview</a:t>
            </a:r>
            <a:endParaRPr lang="en-US" sz="1400" b="1" dirty="0">
              <a:solidFill>
                <a:schemeClr val="bg1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5CDD9B-F3D2-4035-83CA-7BEB71B4AB7C}"/>
              </a:ext>
            </a:extLst>
          </p:cNvPr>
          <p:cNvCxnSpPr>
            <a:cxnSpLocks/>
          </p:cNvCxnSpPr>
          <p:nvPr/>
        </p:nvCxnSpPr>
        <p:spPr>
          <a:xfrm flipH="1">
            <a:off x="2526384" y="464319"/>
            <a:ext cx="9607866" cy="0"/>
          </a:xfrm>
          <a:prstGeom prst="line">
            <a:avLst/>
          </a:prstGeom>
          <a:ln w="38100" cap="rnd">
            <a:solidFill>
              <a:schemeClr val="accent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3150BD3-35BF-481A-B192-7FD17EF9D090}"/>
              </a:ext>
            </a:extLst>
          </p:cNvPr>
          <p:cNvSpPr txBox="1"/>
          <p:nvPr/>
        </p:nvSpPr>
        <p:spPr>
          <a:xfrm>
            <a:off x="3856566" y="2073230"/>
            <a:ext cx="8221134" cy="374358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Clr>
                <a:srgbClr val="FFC000"/>
              </a:buClr>
              <a:buFont typeface="Wingdings 3" panose="05040102010807070707" pitchFamily="18" charset="2"/>
              <a:buChar char="}"/>
            </a:pPr>
            <a:r>
              <a:rPr lang="en-US" sz="3200" i="1" dirty="0">
                <a:ea typeface="Calibri" panose="020F0502020204030204" pitchFamily="34" charset="0"/>
                <a:cs typeface="Times New Roman"/>
              </a:rPr>
              <a:t>Flood risk planning and communication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Clr>
                <a:srgbClr val="FFC000"/>
              </a:buClr>
              <a:buFont typeface="Wingdings 3" panose="05040102010807070707" pitchFamily="18" charset="2"/>
              <a:buChar char="}"/>
            </a:pPr>
            <a:r>
              <a:rPr lang="en-US" sz="3200" i="1" dirty="0">
                <a:latin typeface="Calibri"/>
                <a:ea typeface="Calibri" panose="020F0502020204030204" pitchFamily="34" charset="0"/>
                <a:cs typeface="Times New Roman"/>
              </a:rPr>
              <a:t>Promote transparency and buy-in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Clr>
                <a:srgbClr val="FFC000"/>
              </a:buClr>
              <a:buFont typeface="Wingdings 3" panose="05040102010807070707" pitchFamily="18" charset="2"/>
              <a:buChar char="}"/>
            </a:pPr>
            <a:r>
              <a:rPr lang="en-US" sz="3200" i="1" dirty="0">
                <a:latin typeface="Calibri"/>
                <a:ea typeface="Calibri" panose="020F0502020204030204" pitchFamily="34" charset="0"/>
                <a:cs typeface="Times New Roman"/>
              </a:rPr>
              <a:t>Assist with project funding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Clr>
                <a:srgbClr val="FFC000"/>
              </a:buClr>
              <a:buFont typeface="Wingdings 3" panose="05040102010807070707" pitchFamily="18" charset="2"/>
              <a:buChar char="}"/>
            </a:pPr>
            <a:r>
              <a:rPr lang="en-US" sz="3200" i="1" dirty="0">
                <a:latin typeface="Calibri"/>
                <a:ea typeface="Calibri" panose="020F0502020204030204" pitchFamily="34" charset="0"/>
                <a:cs typeface="Times New Roman"/>
              </a:rPr>
              <a:t>Project Implementation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Clr>
                <a:srgbClr val="FFC000"/>
              </a:buClr>
              <a:buFont typeface="Wingdings 3" panose="05040102010807070707" pitchFamily="18" charset="2"/>
              <a:buChar char="}"/>
            </a:pPr>
            <a:r>
              <a:rPr lang="en-US" sz="3200" i="1" dirty="0">
                <a:latin typeface="Calibri"/>
                <a:ea typeface="Calibri" panose="020F0502020204030204" pitchFamily="34" charset="0"/>
                <a:cs typeface="Times New Roman"/>
              </a:rPr>
              <a:t>Invests in community needs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Clr>
                <a:srgbClr val="FFC000"/>
              </a:buClr>
              <a:buFont typeface="Wingdings 3" panose="05040102010807070707" pitchFamily="18" charset="2"/>
              <a:buChar char="}"/>
            </a:pPr>
            <a:endParaRPr lang="en-US" sz="3200" i="1" dirty="0">
              <a:latin typeface="Calibri"/>
              <a:ea typeface="Calibri" panose="020F0502020204030204" pitchFamily="34" charset="0"/>
              <a:cs typeface="Times New Roman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201831A-677E-46B1-A0B2-5F1C74FBB654}"/>
              </a:ext>
            </a:extLst>
          </p:cNvPr>
          <p:cNvSpPr txBox="1"/>
          <p:nvPr/>
        </p:nvSpPr>
        <p:spPr>
          <a:xfrm>
            <a:off x="3856566" y="1491264"/>
            <a:ext cx="8085498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200" b="1" dirty="0">
                <a:latin typeface="Century Gothic"/>
              </a:rPr>
              <a:t>PROJECT GOALS</a:t>
            </a:r>
            <a:endParaRPr lang="en-US" sz="1400" b="1" i="1" dirty="0"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3184375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865432C-7811-4273-9537-EB42AEF682CA}"/>
              </a:ext>
            </a:extLst>
          </p:cNvPr>
          <p:cNvSpPr txBox="1"/>
          <p:nvPr/>
        </p:nvSpPr>
        <p:spPr>
          <a:xfrm>
            <a:off x="280901" y="171275"/>
            <a:ext cx="49622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Overview</a:t>
            </a:r>
            <a:endParaRPr lang="en-US" sz="1400" b="1" dirty="0">
              <a:solidFill>
                <a:schemeClr val="bg1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5CDD9B-F3D2-4035-83CA-7BEB71B4AB7C}"/>
              </a:ext>
            </a:extLst>
          </p:cNvPr>
          <p:cNvCxnSpPr>
            <a:cxnSpLocks/>
          </p:cNvCxnSpPr>
          <p:nvPr/>
        </p:nvCxnSpPr>
        <p:spPr>
          <a:xfrm flipH="1">
            <a:off x="2526384" y="464319"/>
            <a:ext cx="9607866" cy="0"/>
          </a:xfrm>
          <a:prstGeom prst="line">
            <a:avLst/>
          </a:prstGeom>
          <a:ln w="38100" cap="rnd">
            <a:solidFill>
              <a:schemeClr val="accent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3150BD3-35BF-481A-B192-7FD17EF9D090}"/>
              </a:ext>
            </a:extLst>
          </p:cNvPr>
          <p:cNvSpPr txBox="1"/>
          <p:nvPr/>
        </p:nvSpPr>
        <p:spPr>
          <a:xfrm>
            <a:off x="3856566" y="2073230"/>
            <a:ext cx="8221134" cy="12254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Clr>
                <a:srgbClr val="FFC000"/>
              </a:buClr>
              <a:buFont typeface="Wingdings 3" panose="05040102010807070707" pitchFamily="18" charset="2"/>
              <a:buChar char="}"/>
            </a:pPr>
            <a:r>
              <a:rPr lang="en-US" sz="3200" i="1" dirty="0">
                <a:ea typeface="Calibri" panose="020F0502020204030204" pitchFamily="34" charset="0"/>
                <a:cs typeface="Times New Roman"/>
              </a:rPr>
              <a:t>Receive input on scoring priorities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Clr>
                <a:srgbClr val="FFC000"/>
              </a:buClr>
              <a:buFont typeface="Wingdings 3" panose="05040102010807070707" pitchFamily="18" charset="2"/>
              <a:buChar char="}"/>
            </a:pPr>
            <a:r>
              <a:rPr lang="en-US" sz="3200" i="1" dirty="0">
                <a:ea typeface="Calibri" panose="020F0502020204030204" pitchFamily="34" charset="0"/>
                <a:cs typeface="Times New Roman"/>
              </a:rPr>
              <a:t>Discuss conceptual project solutions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201831A-677E-46B1-A0B2-5F1C74FBB654}"/>
              </a:ext>
            </a:extLst>
          </p:cNvPr>
          <p:cNvSpPr txBox="1"/>
          <p:nvPr/>
        </p:nvSpPr>
        <p:spPr>
          <a:xfrm>
            <a:off x="3856566" y="1491264"/>
            <a:ext cx="8085498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200" b="1" i="1" dirty="0">
                <a:latin typeface="Century Gothic"/>
              </a:rPr>
              <a:t>TODAY’S OBJECTIVES</a:t>
            </a:r>
            <a:endParaRPr lang="en-US" sz="1400" b="1" i="1" dirty="0"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7181956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865432C-7811-4273-9537-EB42AEF682CA}"/>
              </a:ext>
            </a:extLst>
          </p:cNvPr>
          <p:cNvSpPr txBox="1"/>
          <p:nvPr/>
        </p:nvSpPr>
        <p:spPr>
          <a:xfrm>
            <a:off x="280900" y="171275"/>
            <a:ext cx="51894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What is more important?</a:t>
            </a:r>
            <a:endParaRPr lang="en-US" sz="1400" b="1" dirty="0">
              <a:solidFill>
                <a:schemeClr val="bg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42D558-C5E1-4B66-94B0-A746E3F02934}"/>
              </a:ext>
            </a:extLst>
          </p:cNvPr>
          <p:cNvCxnSpPr>
            <a:cxnSpLocks/>
          </p:cNvCxnSpPr>
          <p:nvPr/>
        </p:nvCxnSpPr>
        <p:spPr>
          <a:xfrm flipH="1">
            <a:off x="5325979" y="464319"/>
            <a:ext cx="6808271" cy="0"/>
          </a:xfrm>
          <a:prstGeom prst="line">
            <a:avLst/>
          </a:prstGeom>
          <a:ln w="38100" cap="rnd">
            <a:solidFill>
              <a:schemeClr val="accent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D2F83C4-6237-4B97-90CB-21F7F6224EE4}"/>
              </a:ext>
            </a:extLst>
          </p:cNvPr>
          <p:cNvSpPr txBox="1"/>
          <p:nvPr/>
        </p:nvSpPr>
        <p:spPr>
          <a:xfrm>
            <a:off x="3705760" y="1513834"/>
            <a:ext cx="8301816" cy="125162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Clr>
                <a:srgbClr val="FFC000"/>
              </a:buClr>
            </a:pPr>
            <a:r>
              <a:rPr lang="en-US" sz="3600" b="1" i="1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PUBLIC SAFETY IS __________________ THAN ECONOMICS.</a:t>
            </a:r>
            <a:endParaRPr lang="en-US" sz="3600" b="1" i="1" dirty="0">
              <a:effectLst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C4E2C213-D1B4-3480-976A-5564D22EB2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0702750"/>
              </p:ext>
            </p:extLst>
          </p:nvPr>
        </p:nvGraphicFramePr>
        <p:xfrm>
          <a:off x="3851414" y="3640422"/>
          <a:ext cx="7745091" cy="146304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2581697">
                  <a:extLst>
                    <a:ext uri="{9D8B030D-6E8A-4147-A177-3AD203B41FA5}">
                      <a16:colId xmlns:a16="http://schemas.microsoft.com/office/drawing/2014/main" val="533618204"/>
                    </a:ext>
                  </a:extLst>
                </a:gridCol>
                <a:gridCol w="2581697">
                  <a:extLst>
                    <a:ext uri="{9D8B030D-6E8A-4147-A177-3AD203B41FA5}">
                      <a16:colId xmlns:a16="http://schemas.microsoft.com/office/drawing/2014/main" val="2297378883"/>
                    </a:ext>
                  </a:extLst>
                </a:gridCol>
                <a:gridCol w="2581697">
                  <a:extLst>
                    <a:ext uri="{9D8B030D-6E8A-4147-A177-3AD203B41FA5}">
                      <a16:colId xmlns:a16="http://schemas.microsoft.com/office/drawing/2014/main" val="4252910869"/>
                    </a:ext>
                  </a:extLst>
                </a:gridCol>
              </a:tblGrid>
              <a:tr h="4359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MORE IMPORTANT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EQUALLY IMPORTANT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LESS IMPORTANT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89938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256843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699C5F1-7EA6-5D5E-A4C0-D885D28F04E2}"/>
              </a:ext>
            </a:extLst>
          </p:cNvPr>
          <p:cNvSpPr txBox="1"/>
          <p:nvPr/>
        </p:nvSpPr>
        <p:spPr>
          <a:xfrm>
            <a:off x="184424" y="1250233"/>
            <a:ext cx="315266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all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PUBLIC SAFETY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cap="all" dirty="0">
                <a:solidFill>
                  <a:srgbClr val="FFC000"/>
                </a:solidFill>
                <a:latin typeface="Century Gothic" panose="020B0502020202020204" pitchFamily="34" charset="0"/>
              </a:rPr>
              <a:t>Structural flooding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cap="all" dirty="0">
                <a:solidFill>
                  <a:srgbClr val="FFC000"/>
                </a:solidFill>
                <a:latin typeface="Century Gothic" panose="020B0502020202020204" pitchFamily="34" charset="0"/>
              </a:rPr>
              <a:t>Roadway flooding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cap="all" dirty="0">
                <a:solidFill>
                  <a:srgbClr val="FFC000"/>
                </a:solidFill>
                <a:latin typeface="Century Gothic" panose="020B0502020202020204" pitchFamily="34" charset="0"/>
              </a:rPr>
              <a:t>Emergency access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cap="all" dirty="0">
                <a:solidFill>
                  <a:srgbClr val="FFC000"/>
                </a:solidFill>
                <a:latin typeface="Century Gothic" panose="020B0502020202020204" pitchFamily="34" charset="0"/>
              </a:rPr>
              <a:t>Frequency of damages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cap="all" dirty="0">
                <a:solidFill>
                  <a:srgbClr val="FFC000"/>
                </a:solidFill>
                <a:latin typeface="Century Gothic" panose="020B0502020202020204" pitchFamily="34" charset="0"/>
              </a:rPr>
              <a:t>Erosion hazards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4057B7-7B04-7518-EA63-88FB92E95EDA}"/>
              </a:ext>
            </a:extLst>
          </p:cNvPr>
          <p:cNvSpPr txBox="1"/>
          <p:nvPr/>
        </p:nvSpPr>
        <p:spPr>
          <a:xfrm>
            <a:off x="184424" y="4092674"/>
            <a:ext cx="329406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all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ECONOMICS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cap="all" dirty="0">
                <a:solidFill>
                  <a:srgbClr val="FFC000"/>
                </a:solidFill>
                <a:latin typeface="Century Gothic" panose="020B0502020202020204" pitchFamily="34" charset="0"/>
              </a:rPr>
              <a:t>Project cost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cap="all" dirty="0">
                <a:solidFill>
                  <a:srgbClr val="FFC000"/>
                </a:solidFill>
                <a:latin typeface="Century Gothic" panose="020B0502020202020204" pitchFamily="34" charset="0"/>
              </a:rPr>
              <a:t>Funding availability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cap="all" dirty="0">
                <a:solidFill>
                  <a:srgbClr val="FFC000"/>
                </a:solidFill>
                <a:latin typeface="Century Gothic" panose="020B0502020202020204" pitchFamily="34" charset="0"/>
              </a:rPr>
              <a:t>Enhances development/ redevelopment potential</a:t>
            </a:r>
          </a:p>
        </p:txBody>
      </p:sp>
    </p:spTree>
    <p:extLst>
      <p:ext uri="{BB962C8B-B14F-4D97-AF65-F5344CB8AC3E}">
        <p14:creationId xmlns:p14="http://schemas.microsoft.com/office/powerpoint/2010/main" val="5647728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865432C-7811-4273-9537-EB42AEF682CA}"/>
              </a:ext>
            </a:extLst>
          </p:cNvPr>
          <p:cNvSpPr txBox="1"/>
          <p:nvPr/>
        </p:nvSpPr>
        <p:spPr>
          <a:xfrm>
            <a:off x="280900" y="171275"/>
            <a:ext cx="51894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What is more important?</a:t>
            </a:r>
            <a:endParaRPr lang="en-US" sz="1400" b="1" dirty="0">
              <a:solidFill>
                <a:schemeClr val="bg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42D558-C5E1-4B66-94B0-A746E3F02934}"/>
              </a:ext>
            </a:extLst>
          </p:cNvPr>
          <p:cNvCxnSpPr>
            <a:cxnSpLocks/>
          </p:cNvCxnSpPr>
          <p:nvPr/>
        </p:nvCxnSpPr>
        <p:spPr>
          <a:xfrm flipH="1">
            <a:off x="5325979" y="464319"/>
            <a:ext cx="6808271" cy="0"/>
          </a:xfrm>
          <a:prstGeom prst="line">
            <a:avLst/>
          </a:prstGeom>
          <a:ln w="38100" cap="rnd">
            <a:solidFill>
              <a:schemeClr val="accent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D2F83C4-6237-4B97-90CB-21F7F6224EE4}"/>
              </a:ext>
            </a:extLst>
          </p:cNvPr>
          <p:cNvSpPr txBox="1"/>
          <p:nvPr/>
        </p:nvSpPr>
        <p:spPr>
          <a:xfrm>
            <a:off x="3705760" y="1513834"/>
            <a:ext cx="8301816" cy="125162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Clr>
                <a:srgbClr val="FFC000"/>
              </a:buClr>
            </a:pPr>
            <a:r>
              <a:rPr lang="en-US" sz="3600" b="1" i="1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PUBLIC SAFETY IS __________________ THAN THE TIMING.</a:t>
            </a:r>
            <a:endParaRPr lang="en-US" sz="3600" b="1" i="1" dirty="0">
              <a:effectLst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C4E2C213-D1B4-3480-976A-5564D22EB2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1711827"/>
              </p:ext>
            </p:extLst>
          </p:nvPr>
        </p:nvGraphicFramePr>
        <p:xfrm>
          <a:off x="3872362" y="3881126"/>
          <a:ext cx="7745091" cy="146304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2581697">
                  <a:extLst>
                    <a:ext uri="{9D8B030D-6E8A-4147-A177-3AD203B41FA5}">
                      <a16:colId xmlns:a16="http://schemas.microsoft.com/office/drawing/2014/main" val="533618204"/>
                    </a:ext>
                  </a:extLst>
                </a:gridCol>
                <a:gridCol w="2581697">
                  <a:extLst>
                    <a:ext uri="{9D8B030D-6E8A-4147-A177-3AD203B41FA5}">
                      <a16:colId xmlns:a16="http://schemas.microsoft.com/office/drawing/2014/main" val="2297378883"/>
                    </a:ext>
                  </a:extLst>
                </a:gridCol>
                <a:gridCol w="2581697">
                  <a:extLst>
                    <a:ext uri="{9D8B030D-6E8A-4147-A177-3AD203B41FA5}">
                      <a16:colId xmlns:a16="http://schemas.microsoft.com/office/drawing/2014/main" val="4252910869"/>
                    </a:ext>
                  </a:extLst>
                </a:gridCol>
              </a:tblGrid>
              <a:tr h="48754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MORE IMPORTANT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EQUALLY IMPORTANT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LESS IMPORTANT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89938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256843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699C5F1-7EA6-5D5E-A4C0-D885D28F04E2}"/>
              </a:ext>
            </a:extLst>
          </p:cNvPr>
          <p:cNvSpPr txBox="1"/>
          <p:nvPr/>
        </p:nvSpPr>
        <p:spPr>
          <a:xfrm>
            <a:off x="184424" y="1250233"/>
            <a:ext cx="315266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all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PUBLIC SAFETY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cap="all" dirty="0">
                <a:solidFill>
                  <a:srgbClr val="FFC000"/>
                </a:solidFill>
                <a:latin typeface="Century Gothic" panose="020B0502020202020204" pitchFamily="34" charset="0"/>
              </a:rPr>
              <a:t>Structural flooding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cap="all" dirty="0">
                <a:solidFill>
                  <a:srgbClr val="FFC000"/>
                </a:solidFill>
                <a:latin typeface="Century Gothic" panose="020B0502020202020204" pitchFamily="34" charset="0"/>
              </a:rPr>
              <a:t>Roadway flooding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cap="all" dirty="0">
                <a:solidFill>
                  <a:srgbClr val="FFC000"/>
                </a:solidFill>
                <a:latin typeface="Century Gothic" panose="020B0502020202020204" pitchFamily="34" charset="0"/>
              </a:rPr>
              <a:t>Emergency access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cap="all" dirty="0">
                <a:solidFill>
                  <a:srgbClr val="FFC000"/>
                </a:solidFill>
                <a:latin typeface="Century Gothic" panose="020B0502020202020204" pitchFamily="34" charset="0"/>
              </a:rPr>
              <a:t>Frequency of damages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cap="all" dirty="0">
                <a:solidFill>
                  <a:srgbClr val="FFC000"/>
                </a:solidFill>
                <a:latin typeface="Century Gothic" panose="020B0502020202020204" pitchFamily="34" charset="0"/>
              </a:rPr>
              <a:t>Erosion hazards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4057B7-7B04-7518-EA63-88FB92E95EDA}"/>
              </a:ext>
            </a:extLst>
          </p:cNvPr>
          <p:cNvSpPr txBox="1"/>
          <p:nvPr/>
        </p:nvSpPr>
        <p:spPr>
          <a:xfrm>
            <a:off x="184424" y="3560298"/>
            <a:ext cx="329406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all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TIMING</a:t>
            </a:r>
          </a:p>
          <a:p>
            <a:r>
              <a:rPr lang="en-US" sz="1600" b="1" i="1" cap="all" dirty="0">
                <a:solidFill>
                  <a:srgbClr val="FFC000"/>
                </a:solidFill>
                <a:latin typeface="Century Gothic" panose="020B0502020202020204" pitchFamily="34" charset="0"/>
              </a:rPr>
              <a:t>(How quickly can the project be implemented)</a:t>
            </a:r>
          </a:p>
          <a:p>
            <a:endParaRPr lang="en-US" sz="1600" b="1" i="1" cap="all" dirty="0">
              <a:solidFill>
                <a:srgbClr val="FFC000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cap="all" dirty="0">
                <a:solidFill>
                  <a:srgbClr val="FFC000"/>
                </a:solidFill>
                <a:latin typeface="Century Gothic" panose="020B0502020202020204" pitchFamily="34" charset="0"/>
              </a:rPr>
              <a:t>PERMITTING LENGTH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cap="all" dirty="0">
                <a:solidFill>
                  <a:srgbClr val="FFC000"/>
                </a:solidFill>
                <a:latin typeface="Century Gothic" panose="020B0502020202020204" pitchFamily="34" charset="0"/>
              </a:rPr>
              <a:t>LAND/EASEMENT NEEDS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cap="all" dirty="0">
                <a:solidFill>
                  <a:srgbClr val="FFC000"/>
                </a:solidFill>
                <a:latin typeface="Century Gothic" panose="020B0502020202020204" pitchFamily="34" charset="0"/>
              </a:rPr>
              <a:t>Project Readiness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cap="all" dirty="0">
                <a:solidFill>
                  <a:srgbClr val="FFC000"/>
                </a:solidFill>
                <a:latin typeface="Century Gothic" panose="020B0502020202020204" pitchFamily="34" charset="0"/>
              </a:rPr>
              <a:t>Project dependencies</a:t>
            </a:r>
          </a:p>
        </p:txBody>
      </p:sp>
    </p:spTree>
    <p:extLst>
      <p:ext uri="{BB962C8B-B14F-4D97-AF65-F5344CB8AC3E}">
        <p14:creationId xmlns:p14="http://schemas.microsoft.com/office/powerpoint/2010/main" val="18950521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865432C-7811-4273-9537-EB42AEF682CA}"/>
              </a:ext>
            </a:extLst>
          </p:cNvPr>
          <p:cNvSpPr txBox="1"/>
          <p:nvPr/>
        </p:nvSpPr>
        <p:spPr>
          <a:xfrm>
            <a:off x="280900" y="171275"/>
            <a:ext cx="51894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What is more important?</a:t>
            </a:r>
            <a:endParaRPr lang="en-US" sz="1400" b="1" dirty="0">
              <a:solidFill>
                <a:schemeClr val="bg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42D558-C5E1-4B66-94B0-A746E3F02934}"/>
              </a:ext>
            </a:extLst>
          </p:cNvPr>
          <p:cNvCxnSpPr>
            <a:cxnSpLocks/>
          </p:cNvCxnSpPr>
          <p:nvPr/>
        </p:nvCxnSpPr>
        <p:spPr>
          <a:xfrm flipH="1">
            <a:off x="5325979" y="464319"/>
            <a:ext cx="6808271" cy="0"/>
          </a:xfrm>
          <a:prstGeom prst="line">
            <a:avLst/>
          </a:prstGeom>
          <a:ln w="38100" cap="rnd">
            <a:solidFill>
              <a:schemeClr val="accent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D2F83C4-6237-4B97-90CB-21F7F6224EE4}"/>
              </a:ext>
            </a:extLst>
          </p:cNvPr>
          <p:cNvSpPr txBox="1"/>
          <p:nvPr/>
        </p:nvSpPr>
        <p:spPr>
          <a:xfrm>
            <a:off x="3705760" y="1513834"/>
            <a:ext cx="8301816" cy="125162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Clr>
                <a:srgbClr val="FFC000"/>
              </a:buClr>
            </a:pPr>
            <a:r>
              <a:rPr lang="en-US" sz="3600" b="1" i="1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PUBLIC SAFETY IS __________________ THAN THE ENVIRONMENTAL IMPACTS.</a:t>
            </a:r>
            <a:endParaRPr lang="en-US" sz="3600" b="1" i="1" dirty="0">
              <a:effectLst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C4E2C213-D1B4-3480-976A-5564D22EB2DC}"/>
              </a:ext>
            </a:extLst>
          </p:cNvPr>
          <p:cNvGraphicFramePr>
            <a:graphicFrameLocks noGrp="1"/>
          </p:cNvGraphicFramePr>
          <p:nvPr/>
        </p:nvGraphicFramePr>
        <p:xfrm>
          <a:off x="3872362" y="3881126"/>
          <a:ext cx="7745091" cy="146304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2581697">
                  <a:extLst>
                    <a:ext uri="{9D8B030D-6E8A-4147-A177-3AD203B41FA5}">
                      <a16:colId xmlns:a16="http://schemas.microsoft.com/office/drawing/2014/main" val="533618204"/>
                    </a:ext>
                  </a:extLst>
                </a:gridCol>
                <a:gridCol w="2581697">
                  <a:extLst>
                    <a:ext uri="{9D8B030D-6E8A-4147-A177-3AD203B41FA5}">
                      <a16:colId xmlns:a16="http://schemas.microsoft.com/office/drawing/2014/main" val="2297378883"/>
                    </a:ext>
                  </a:extLst>
                </a:gridCol>
                <a:gridCol w="2581697">
                  <a:extLst>
                    <a:ext uri="{9D8B030D-6E8A-4147-A177-3AD203B41FA5}">
                      <a16:colId xmlns:a16="http://schemas.microsoft.com/office/drawing/2014/main" val="4252910869"/>
                    </a:ext>
                  </a:extLst>
                </a:gridCol>
              </a:tblGrid>
              <a:tr h="48754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MORE IMPORTANT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EQUALLY IMPORTANT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LESS IMPORTANT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89938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256843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699C5F1-7EA6-5D5E-A4C0-D885D28F04E2}"/>
              </a:ext>
            </a:extLst>
          </p:cNvPr>
          <p:cNvSpPr txBox="1"/>
          <p:nvPr/>
        </p:nvSpPr>
        <p:spPr>
          <a:xfrm>
            <a:off x="184424" y="1250233"/>
            <a:ext cx="3152665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all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PUBLIC SAFETY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i="1" cap="all" dirty="0">
                <a:solidFill>
                  <a:srgbClr val="FFC000"/>
                </a:solidFill>
                <a:latin typeface="Century Gothic" panose="020B0502020202020204" pitchFamily="34" charset="0"/>
              </a:rPr>
              <a:t>Structural flooding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i="1" cap="all" dirty="0">
                <a:solidFill>
                  <a:srgbClr val="FFC000"/>
                </a:solidFill>
                <a:latin typeface="Century Gothic" panose="020B0502020202020204" pitchFamily="34" charset="0"/>
              </a:rPr>
              <a:t>Roadway flooding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i="1" cap="all" dirty="0">
                <a:solidFill>
                  <a:srgbClr val="FFC000"/>
                </a:solidFill>
                <a:latin typeface="Century Gothic" panose="020B0502020202020204" pitchFamily="34" charset="0"/>
              </a:rPr>
              <a:t>Emergency access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i="1" cap="all" dirty="0">
                <a:solidFill>
                  <a:srgbClr val="FFC000"/>
                </a:solidFill>
                <a:latin typeface="Century Gothic" panose="020B0502020202020204" pitchFamily="34" charset="0"/>
              </a:rPr>
              <a:t>Frequency of damages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i="1" cap="all" dirty="0">
                <a:solidFill>
                  <a:srgbClr val="FFC000"/>
                </a:solidFill>
                <a:latin typeface="Century Gothic" panose="020B0502020202020204" pitchFamily="34" charset="0"/>
              </a:rPr>
              <a:t>Erosion hazards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4057B7-7B04-7518-EA63-88FB92E95EDA}"/>
              </a:ext>
            </a:extLst>
          </p:cNvPr>
          <p:cNvSpPr txBox="1"/>
          <p:nvPr/>
        </p:nvSpPr>
        <p:spPr>
          <a:xfrm>
            <a:off x="184424" y="3697561"/>
            <a:ext cx="3294067" cy="1646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all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ENVIRONMENT</a:t>
            </a:r>
            <a:endParaRPr lang="en-US" sz="1600" b="1" i="1" cap="all" dirty="0">
              <a:solidFill>
                <a:srgbClr val="FFC000"/>
              </a:solidFill>
              <a:latin typeface="Century Gothic" panose="020B0502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i="1" cap="all" dirty="0">
                <a:solidFill>
                  <a:srgbClr val="FFC000"/>
                </a:solidFill>
                <a:latin typeface="Century Gothic" panose="020B0502020202020204" pitchFamily="34" charset="0"/>
              </a:rPr>
              <a:t>IMPACTS TO HABITATS, NATURAL WATERWAYS, TREES, WETLANDS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i="1" cap="all" dirty="0">
                <a:solidFill>
                  <a:srgbClr val="FFC000"/>
                </a:solidFill>
                <a:latin typeface="Century Gothic" panose="020B0502020202020204" pitchFamily="34" charset="0"/>
              </a:rPr>
              <a:t>WATER QUALITY BENEFITS</a:t>
            </a:r>
          </a:p>
        </p:txBody>
      </p:sp>
    </p:spTree>
    <p:extLst>
      <p:ext uri="{BB962C8B-B14F-4D97-AF65-F5344CB8AC3E}">
        <p14:creationId xmlns:p14="http://schemas.microsoft.com/office/powerpoint/2010/main" val="12733405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865432C-7811-4273-9537-EB42AEF682CA}"/>
              </a:ext>
            </a:extLst>
          </p:cNvPr>
          <p:cNvSpPr txBox="1"/>
          <p:nvPr/>
        </p:nvSpPr>
        <p:spPr>
          <a:xfrm>
            <a:off x="280900" y="171275"/>
            <a:ext cx="51894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What is more important?</a:t>
            </a:r>
            <a:endParaRPr lang="en-US" sz="1400" b="1" dirty="0">
              <a:solidFill>
                <a:schemeClr val="bg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42D558-C5E1-4B66-94B0-A746E3F02934}"/>
              </a:ext>
            </a:extLst>
          </p:cNvPr>
          <p:cNvCxnSpPr>
            <a:cxnSpLocks/>
          </p:cNvCxnSpPr>
          <p:nvPr/>
        </p:nvCxnSpPr>
        <p:spPr>
          <a:xfrm flipH="1">
            <a:off x="5325979" y="464319"/>
            <a:ext cx="6808271" cy="0"/>
          </a:xfrm>
          <a:prstGeom prst="line">
            <a:avLst/>
          </a:prstGeom>
          <a:ln w="38100" cap="rnd">
            <a:solidFill>
              <a:schemeClr val="accent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D2F83C4-6237-4B97-90CB-21F7F6224EE4}"/>
              </a:ext>
            </a:extLst>
          </p:cNvPr>
          <p:cNvSpPr txBox="1"/>
          <p:nvPr/>
        </p:nvSpPr>
        <p:spPr>
          <a:xfrm>
            <a:off x="3705760" y="1513834"/>
            <a:ext cx="8301816" cy="125162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Clr>
                <a:srgbClr val="FFC000"/>
              </a:buClr>
            </a:pPr>
            <a:r>
              <a:rPr lang="en-US" sz="3600" b="1" i="1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ECONOMICS IS __________________ THAN PROJECT TIMING.</a:t>
            </a:r>
            <a:endParaRPr lang="en-US" sz="3600" b="1" i="1" dirty="0">
              <a:effectLst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C4E2C213-D1B4-3480-976A-5564D22EB2DC}"/>
              </a:ext>
            </a:extLst>
          </p:cNvPr>
          <p:cNvGraphicFramePr>
            <a:graphicFrameLocks noGrp="1"/>
          </p:cNvGraphicFramePr>
          <p:nvPr/>
        </p:nvGraphicFramePr>
        <p:xfrm>
          <a:off x="3872362" y="3881126"/>
          <a:ext cx="7745091" cy="146304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2581697">
                  <a:extLst>
                    <a:ext uri="{9D8B030D-6E8A-4147-A177-3AD203B41FA5}">
                      <a16:colId xmlns:a16="http://schemas.microsoft.com/office/drawing/2014/main" val="533618204"/>
                    </a:ext>
                  </a:extLst>
                </a:gridCol>
                <a:gridCol w="2581697">
                  <a:extLst>
                    <a:ext uri="{9D8B030D-6E8A-4147-A177-3AD203B41FA5}">
                      <a16:colId xmlns:a16="http://schemas.microsoft.com/office/drawing/2014/main" val="2297378883"/>
                    </a:ext>
                  </a:extLst>
                </a:gridCol>
                <a:gridCol w="2581697">
                  <a:extLst>
                    <a:ext uri="{9D8B030D-6E8A-4147-A177-3AD203B41FA5}">
                      <a16:colId xmlns:a16="http://schemas.microsoft.com/office/drawing/2014/main" val="4252910869"/>
                    </a:ext>
                  </a:extLst>
                </a:gridCol>
              </a:tblGrid>
              <a:tr h="48754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MORE IMPORTANT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EQUALLY IMPORTANT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LESS IMPORTANT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89938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256843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DEFFDEA-0A23-5BB7-AB7A-EC26C98459FA}"/>
              </a:ext>
            </a:extLst>
          </p:cNvPr>
          <p:cNvSpPr txBox="1"/>
          <p:nvPr/>
        </p:nvSpPr>
        <p:spPr>
          <a:xfrm>
            <a:off x="184423" y="1250233"/>
            <a:ext cx="329406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all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ECONOMICS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cap="all" dirty="0">
                <a:solidFill>
                  <a:srgbClr val="FFC000"/>
                </a:solidFill>
                <a:latin typeface="Century Gothic" panose="020B0502020202020204" pitchFamily="34" charset="0"/>
              </a:rPr>
              <a:t>Project cost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cap="all" dirty="0">
                <a:solidFill>
                  <a:srgbClr val="FFC000"/>
                </a:solidFill>
                <a:latin typeface="Century Gothic" panose="020B0502020202020204" pitchFamily="34" charset="0"/>
              </a:rPr>
              <a:t>Funding availability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cap="all" dirty="0">
                <a:solidFill>
                  <a:srgbClr val="FFC000"/>
                </a:solidFill>
                <a:latin typeface="Century Gothic" panose="020B0502020202020204" pitchFamily="34" charset="0"/>
              </a:rPr>
              <a:t>Enhances development/ redevelopment potential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31FF73-75FC-0A1F-4915-E7E907650AAA}"/>
              </a:ext>
            </a:extLst>
          </p:cNvPr>
          <p:cNvSpPr txBox="1"/>
          <p:nvPr/>
        </p:nvSpPr>
        <p:spPr>
          <a:xfrm>
            <a:off x="280900" y="3654566"/>
            <a:ext cx="329406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all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TIMING</a:t>
            </a:r>
          </a:p>
          <a:p>
            <a:r>
              <a:rPr lang="en-US" sz="1600" b="1" i="1" cap="all" dirty="0">
                <a:solidFill>
                  <a:srgbClr val="FFC000"/>
                </a:solidFill>
                <a:latin typeface="Century Gothic" panose="020B0502020202020204" pitchFamily="34" charset="0"/>
              </a:rPr>
              <a:t>(How quickly can the project be implemented)</a:t>
            </a:r>
          </a:p>
          <a:p>
            <a:endParaRPr lang="en-US" sz="1600" b="1" i="1" cap="all" dirty="0">
              <a:solidFill>
                <a:srgbClr val="FFC000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cap="all" dirty="0">
                <a:solidFill>
                  <a:srgbClr val="FFC000"/>
                </a:solidFill>
                <a:latin typeface="Century Gothic" panose="020B0502020202020204" pitchFamily="34" charset="0"/>
              </a:rPr>
              <a:t>PERMITTING LENGTH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cap="all" dirty="0">
                <a:solidFill>
                  <a:srgbClr val="FFC000"/>
                </a:solidFill>
                <a:latin typeface="Century Gothic" panose="020B0502020202020204" pitchFamily="34" charset="0"/>
              </a:rPr>
              <a:t>LAND/EASEMENT NEEDS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cap="all" dirty="0">
                <a:solidFill>
                  <a:srgbClr val="FFC000"/>
                </a:solidFill>
                <a:latin typeface="Century Gothic" panose="020B0502020202020204" pitchFamily="34" charset="0"/>
              </a:rPr>
              <a:t>Project Readiness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cap="all" dirty="0">
                <a:solidFill>
                  <a:srgbClr val="FFC000"/>
                </a:solidFill>
                <a:latin typeface="Century Gothic" panose="020B0502020202020204" pitchFamily="34" charset="0"/>
              </a:rPr>
              <a:t>Project dependencies</a:t>
            </a:r>
          </a:p>
        </p:txBody>
      </p:sp>
    </p:spTree>
    <p:extLst>
      <p:ext uri="{BB962C8B-B14F-4D97-AF65-F5344CB8AC3E}">
        <p14:creationId xmlns:p14="http://schemas.microsoft.com/office/powerpoint/2010/main" val="39341824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865432C-7811-4273-9537-EB42AEF682CA}"/>
              </a:ext>
            </a:extLst>
          </p:cNvPr>
          <p:cNvSpPr txBox="1"/>
          <p:nvPr/>
        </p:nvSpPr>
        <p:spPr>
          <a:xfrm>
            <a:off x="280900" y="171275"/>
            <a:ext cx="51894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What is more important?</a:t>
            </a:r>
            <a:endParaRPr lang="en-US" sz="1400" b="1" dirty="0">
              <a:solidFill>
                <a:schemeClr val="bg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42D558-C5E1-4B66-94B0-A746E3F02934}"/>
              </a:ext>
            </a:extLst>
          </p:cNvPr>
          <p:cNvCxnSpPr>
            <a:cxnSpLocks/>
          </p:cNvCxnSpPr>
          <p:nvPr/>
        </p:nvCxnSpPr>
        <p:spPr>
          <a:xfrm flipH="1">
            <a:off x="5325979" y="464319"/>
            <a:ext cx="6808271" cy="0"/>
          </a:xfrm>
          <a:prstGeom prst="line">
            <a:avLst/>
          </a:prstGeom>
          <a:ln w="38100" cap="rnd">
            <a:solidFill>
              <a:schemeClr val="accent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D2F83C4-6237-4B97-90CB-21F7F6224EE4}"/>
              </a:ext>
            </a:extLst>
          </p:cNvPr>
          <p:cNvSpPr txBox="1"/>
          <p:nvPr/>
        </p:nvSpPr>
        <p:spPr>
          <a:xfrm>
            <a:off x="3705760" y="1513834"/>
            <a:ext cx="8301816" cy="125162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Clr>
                <a:srgbClr val="FFC000"/>
              </a:buClr>
            </a:pPr>
            <a:r>
              <a:rPr lang="en-US" sz="3600" b="1" i="1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ECONOMICS IS __________________ THAN THE ENVIRONMENTAL IMPACTS.</a:t>
            </a:r>
            <a:endParaRPr lang="en-US" sz="3600" b="1" i="1" dirty="0">
              <a:effectLst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C4E2C213-D1B4-3480-976A-5564D22EB2DC}"/>
              </a:ext>
            </a:extLst>
          </p:cNvPr>
          <p:cNvGraphicFramePr>
            <a:graphicFrameLocks noGrp="1"/>
          </p:cNvGraphicFramePr>
          <p:nvPr/>
        </p:nvGraphicFramePr>
        <p:xfrm>
          <a:off x="3872362" y="3881126"/>
          <a:ext cx="7745091" cy="146304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2581697">
                  <a:extLst>
                    <a:ext uri="{9D8B030D-6E8A-4147-A177-3AD203B41FA5}">
                      <a16:colId xmlns:a16="http://schemas.microsoft.com/office/drawing/2014/main" val="533618204"/>
                    </a:ext>
                  </a:extLst>
                </a:gridCol>
                <a:gridCol w="2581697">
                  <a:extLst>
                    <a:ext uri="{9D8B030D-6E8A-4147-A177-3AD203B41FA5}">
                      <a16:colId xmlns:a16="http://schemas.microsoft.com/office/drawing/2014/main" val="2297378883"/>
                    </a:ext>
                  </a:extLst>
                </a:gridCol>
                <a:gridCol w="2581697">
                  <a:extLst>
                    <a:ext uri="{9D8B030D-6E8A-4147-A177-3AD203B41FA5}">
                      <a16:colId xmlns:a16="http://schemas.microsoft.com/office/drawing/2014/main" val="4252910869"/>
                    </a:ext>
                  </a:extLst>
                </a:gridCol>
              </a:tblGrid>
              <a:tr h="48754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MORE IMPORTANT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EQUALLY IMPORTANT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LESS IMPORTANT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89938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256843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DEFFDEA-0A23-5BB7-AB7A-EC26C98459FA}"/>
              </a:ext>
            </a:extLst>
          </p:cNvPr>
          <p:cNvSpPr txBox="1"/>
          <p:nvPr/>
        </p:nvSpPr>
        <p:spPr>
          <a:xfrm>
            <a:off x="184423" y="1250233"/>
            <a:ext cx="329406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all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ECONOMICS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cap="all" dirty="0">
                <a:solidFill>
                  <a:srgbClr val="FFC000"/>
                </a:solidFill>
                <a:latin typeface="Century Gothic" panose="020B0502020202020204" pitchFamily="34" charset="0"/>
              </a:rPr>
              <a:t>Project cost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cap="all" dirty="0">
                <a:solidFill>
                  <a:srgbClr val="FFC000"/>
                </a:solidFill>
                <a:latin typeface="Century Gothic" panose="020B0502020202020204" pitchFamily="34" charset="0"/>
              </a:rPr>
              <a:t>Funding availability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cap="all" dirty="0">
                <a:solidFill>
                  <a:srgbClr val="FFC000"/>
                </a:solidFill>
                <a:latin typeface="Century Gothic" panose="020B0502020202020204" pitchFamily="34" charset="0"/>
              </a:rPr>
              <a:t>Enhances development/ redevelopment potential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2D38CE-F20E-854A-3A89-0C8DE9840F74}"/>
              </a:ext>
            </a:extLst>
          </p:cNvPr>
          <p:cNvSpPr txBox="1"/>
          <p:nvPr/>
        </p:nvSpPr>
        <p:spPr>
          <a:xfrm>
            <a:off x="280899" y="3654566"/>
            <a:ext cx="3294067" cy="1646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all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ENVIRONMENT</a:t>
            </a:r>
            <a:endParaRPr lang="en-US" sz="1600" b="1" i="1" cap="all" dirty="0">
              <a:solidFill>
                <a:srgbClr val="FFC000"/>
              </a:solidFill>
              <a:latin typeface="Century Gothic" panose="020B0502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i="1" cap="all" dirty="0">
                <a:solidFill>
                  <a:srgbClr val="FFC000"/>
                </a:solidFill>
                <a:latin typeface="Century Gothic" panose="020B0502020202020204" pitchFamily="34" charset="0"/>
              </a:rPr>
              <a:t>IMPACTS TO HABITATS, NATURAL WATERWAYS, TREES, WETLANDS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i="1" cap="all" dirty="0">
                <a:solidFill>
                  <a:srgbClr val="FFC000"/>
                </a:solidFill>
                <a:latin typeface="Century Gothic" panose="020B0502020202020204" pitchFamily="34" charset="0"/>
              </a:rPr>
              <a:t>WATER QUALITY BENEFITS</a:t>
            </a:r>
          </a:p>
        </p:txBody>
      </p:sp>
    </p:spTree>
    <p:extLst>
      <p:ext uri="{BB962C8B-B14F-4D97-AF65-F5344CB8AC3E}">
        <p14:creationId xmlns:p14="http://schemas.microsoft.com/office/powerpoint/2010/main" val="29625545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865432C-7811-4273-9537-EB42AEF682CA}"/>
              </a:ext>
            </a:extLst>
          </p:cNvPr>
          <p:cNvSpPr txBox="1"/>
          <p:nvPr/>
        </p:nvSpPr>
        <p:spPr>
          <a:xfrm>
            <a:off x="280900" y="171275"/>
            <a:ext cx="51894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What is more important?</a:t>
            </a:r>
            <a:endParaRPr lang="en-US" sz="1400" b="1" dirty="0">
              <a:solidFill>
                <a:schemeClr val="bg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42D558-C5E1-4B66-94B0-A746E3F02934}"/>
              </a:ext>
            </a:extLst>
          </p:cNvPr>
          <p:cNvCxnSpPr>
            <a:cxnSpLocks/>
          </p:cNvCxnSpPr>
          <p:nvPr/>
        </p:nvCxnSpPr>
        <p:spPr>
          <a:xfrm flipH="1">
            <a:off x="5325979" y="464319"/>
            <a:ext cx="6808271" cy="0"/>
          </a:xfrm>
          <a:prstGeom prst="line">
            <a:avLst/>
          </a:prstGeom>
          <a:ln w="38100" cap="rnd">
            <a:solidFill>
              <a:schemeClr val="accent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D2F83C4-6237-4B97-90CB-21F7F6224EE4}"/>
              </a:ext>
            </a:extLst>
          </p:cNvPr>
          <p:cNvSpPr txBox="1"/>
          <p:nvPr/>
        </p:nvSpPr>
        <p:spPr>
          <a:xfrm>
            <a:off x="3705760" y="1513834"/>
            <a:ext cx="8301816" cy="125162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Clr>
                <a:srgbClr val="FFC000"/>
              </a:buClr>
            </a:pPr>
            <a:r>
              <a:rPr lang="en-US" sz="3600" b="1" i="1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PROJECT TIMING IS __________________ THAN THE ENVIRONMENTAL IMPACTS.</a:t>
            </a:r>
            <a:endParaRPr lang="en-US" sz="3600" b="1" i="1" dirty="0">
              <a:effectLst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C4E2C213-D1B4-3480-976A-5564D22EB2DC}"/>
              </a:ext>
            </a:extLst>
          </p:cNvPr>
          <p:cNvGraphicFramePr>
            <a:graphicFrameLocks noGrp="1"/>
          </p:cNvGraphicFramePr>
          <p:nvPr/>
        </p:nvGraphicFramePr>
        <p:xfrm>
          <a:off x="3872362" y="3881126"/>
          <a:ext cx="7745091" cy="146304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2581697">
                  <a:extLst>
                    <a:ext uri="{9D8B030D-6E8A-4147-A177-3AD203B41FA5}">
                      <a16:colId xmlns:a16="http://schemas.microsoft.com/office/drawing/2014/main" val="533618204"/>
                    </a:ext>
                  </a:extLst>
                </a:gridCol>
                <a:gridCol w="2581697">
                  <a:extLst>
                    <a:ext uri="{9D8B030D-6E8A-4147-A177-3AD203B41FA5}">
                      <a16:colId xmlns:a16="http://schemas.microsoft.com/office/drawing/2014/main" val="2297378883"/>
                    </a:ext>
                  </a:extLst>
                </a:gridCol>
                <a:gridCol w="2581697">
                  <a:extLst>
                    <a:ext uri="{9D8B030D-6E8A-4147-A177-3AD203B41FA5}">
                      <a16:colId xmlns:a16="http://schemas.microsoft.com/office/drawing/2014/main" val="4252910869"/>
                    </a:ext>
                  </a:extLst>
                </a:gridCol>
              </a:tblGrid>
              <a:tr h="48754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MORE IMPORTANT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EQUALLY IMPORTANT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LESS IMPORTANT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89938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256843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62D38CE-F20E-854A-3A89-0C8DE9840F74}"/>
              </a:ext>
            </a:extLst>
          </p:cNvPr>
          <p:cNvSpPr txBox="1"/>
          <p:nvPr/>
        </p:nvSpPr>
        <p:spPr>
          <a:xfrm>
            <a:off x="280899" y="3654566"/>
            <a:ext cx="3294067" cy="1646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all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ENVIRONMENT</a:t>
            </a:r>
            <a:endParaRPr lang="en-US" sz="1600" b="1" i="1" cap="all" dirty="0">
              <a:solidFill>
                <a:srgbClr val="FFC000"/>
              </a:solidFill>
              <a:latin typeface="Century Gothic" panose="020B0502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i="1" cap="all" dirty="0">
                <a:solidFill>
                  <a:srgbClr val="FFC000"/>
                </a:solidFill>
                <a:latin typeface="Century Gothic" panose="020B0502020202020204" pitchFamily="34" charset="0"/>
              </a:rPr>
              <a:t>IMPACTS TO HABITATS, NATURAL WATERWAYS, TREES, WETLANDS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i="1" cap="all" dirty="0">
                <a:solidFill>
                  <a:srgbClr val="FFC000"/>
                </a:solidFill>
                <a:latin typeface="Century Gothic" panose="020B0502020202020204" pitchFamily="34" charset="0"/>
              </a:rPr>
              <a:t>WATER QUALITY BENEFITS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FC9337-85DB-CAC1-D8D3-912135984DC4}"/>
              </a:ext>
            </a:extLst>
          </p:cNvPr>
          <p:cNvSpPr txBox="1"/>
          <p:nvPr/>
        </p:nvSpPr>
        <p:spPr>
          <a:xfrm>
            <a:off x="184424" y="1120676"/>
            <a:ext cx="329406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all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TIMING</a:t>
            </a:r>
          </a:p>
          <a:p>
            <a:r>
              <a:rPr lang="en-US" sz="1600" b="1" i="1" cap="all" dirty="0">
                <a:solidFill>
                  <a:srgbClr val="FFC000"/>
                </a:solidFill>
                <a:latin typeface="Century Gothic" panose="020B0502020202020204" pitchFamily="34" charset="0"/>
              </a:rPr>
              <a:t>(How quickly can the project be implemented)</a:t>
            </a:r>
          </a:p>
          <a:p>
            <a:endParaRPr lang="en-US" sz="1600" b="1" i="1" cap="all" dirty="0">
              <a:solidFill>
                <a:srgbClr val="FFC000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cap="all" dirty="0">
                <a:solidFill>
                  <a:srgbClr val="FFC000"/>
                </a:solidFill>
                <a:latin typeface="Century Gothic" panose="020B0502020202020204" pitchFamily="34" charset="0"/>
              </a:rPr>
              <a:t>PERMITTING LENGTH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cap="all" dirty="0">
                <a:solidFill>
                  <a:srgbClr val="FFC000"/>
                </a:solidFill>
                <a:latin typeface="Century Gothic" panose="020B0502020202020204" pitchFamily="34" charset="0"/>
              </a:rPr>
              <a:t>LAND/EASEMENT NEEDS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cap="all" dirty="0">
                <a:solidFill>
                  <a:srgbClr val="FFC000"/>
                </a:solidFill>
                <a:latin typeface="Century Gothic" panose="020B0502020202020204" pitchFamily="34" charset="0"/>
              </a:rPr>
              <a:t>Project Readiness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cap="all" dirty="0">
                <a:solidFill>
                  <a:srgbClr val="FFC000"/>
                </a:solidFill>
                <a:latin typeface="Century Gothic" panose="020B0502020202020204" pitchFamily="34" charset="0"/>
              </a:rPr>
              <a:t>Project dependencies</a:t>
            </a:r>
          </a:p>
        </p:txBody>
      </p:sp>
    </p:spTree>
    <p:extLst>
      <p:ext uri="{BB962C8B-B14F-4D97-AF65-F5344CB8AC3E}">
        <p14:creationId xmlns:p14="http://schemas.microsoft.com/office/powerpoint/2010/main" val="24305001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FA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3619</TotalTime>
  <Words>1450</Words>
  <Application>Microsoft Office PowerPoint</Application>
  <PresentationFormat>Widescreen</PresentationFormat>
  <Paragraphs>301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Century Gothic</vt:lpstr>
      <vt:lpstr>Wingdings 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Serenity Lange</dc:creator>
  <cp:lastModifiedBy>Brian Furr</cp:lastModifiedBy>
  <cp:revision>31</cp:revision>
  <cp:lastPrinted>2022-03-29T15:36:19Z</cp:lastPrinted>
  <dcterms:created xsi:type="dcterms:W3CDTF">2016-08-24T21:59:35Z</dcterms:created>
  <dcterms:modified xsi:type="dcterms:W3CDTF">2022-09-08T16:20:36Z</dcterms:modified>
</cp:coreProperties>
</file>